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DM Sans" pitchFamily="2" charset="0"/>
      <p:regular r:id="rId22"/>
    </p:embeddedFont>
    <p:embeddedFont>
      <p:font typeface="DM Sans Bold" charset="0"/>
      <p:regular r:id="rId23"/>
    </p:embeddedFont>
    <p:embeddedFont>
      <p:font typeface="DM Sans Italics" panose="020B0604020202020204" charset="0"/>
      <p:regular r:id="rId24"/>
    </p:embeddedFont>
    <p:embeddedFont>
      <p:font typeface="HK Modular" panose="020B0604020202020204" charset="0"/>
      <p:regular r:id="rId25"/>
    </p:embeddedFont>
    <p:embeddedFont>
      <p:font typeface="XB Niloofar" panose="020B0604020202020204" charset="-78"/>
      <p:regular r:id="rId26"/>
    </p:embeddedFont>
    <p:embeddedFont>
      <p:font typeface="XB Niloofar Bold" panose="020B0604020202020204" charset="-78"/>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A1E3D-BDE9-4B75-A410-38D2E2BE2D40}" type="datetimeFigureOut">
              <a:rPr lang="en-GB" smtClean="0"/>
              <a:t>02/10/2024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3D75B7-B7A8-4480-8244-C45FCD357593}" type="slidenum">
              <a:rPr lang="en-GB" smtClean="0"/>
              <a:t>‹#›</a:t>
            </a:fld>
            <a:endParaRPr lang="en-GB"/>
          </a:p>
        </p:txBody>
      </p:sp>
    </p:spTree>
    <p:extLst>
      <p:ext uri="{BB962C8B-B14F-4D97-AF65-F5344CB8AC3E}">
        <p14:creationId xmlns:p14="http://schemas.microsoft.com/office/powerpoint/2010/main" val="946495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53D75B7-B7A8-4480-8244-C45FCD357593}" type="slidenum">
              <a:rPr lang="en-GB" smtClean="0"/>
              <a:t>5</a:t>
            </a:fld>
            <a:endParaRPr lang="en-GB"/>
          </a:p>
        </p:txBody>
      </p:sp>
    </p:spTree>
    <p:extLst>
      <p:ext uri="{BB962C8B-B14F-4D97-AF65-F5344CB8AC3E}">
        <p14:creationId xmlns:p14="http://schemas.microsoft.com/office/powerpoint/2010/main" val="185663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0.png"/><Relationship Id="rId7"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8.gif"/></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gif"/><Relationship Id="rId7" Type="http://schemas.openxmlformats.org/officeDocument/2006/relationships/image" Target="../media/image23.svg"/><Relationship Id="rId12"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6.png"/><Relationship Id="rId5" Type="http://schemas.openxmlformats.org/officeDocument/2006/relationships/image" Target="../media/image21.svg"/><Relationship Id="rId10" Type="http://schemas.openxmlformats.org/officeDocument/2006/relationships/image" Target="../media/image43.gif"/><Relationship Id="rId4" Type="http://schemas.openxmlformats.org/officeDocument/2006/relationships/image" Target="../media/image20.png"/><Relationship Id="rId9" Type="http://schemas.openxmlformats.org/officeDocument/2006/relationships/image" Target="../media/image42.svg"/></Relationships>
</file>

<file path=ppt/slides/_rels/slide1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20.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6.png"/><Relationship Id="rId4" Type="http://schemas.openxmlformats.org/officeDocument/2006/relationships/image" Target="../media/image21.svg"/><Relationship Id="rId9"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9.gif"/><Relationship Id="rId5" Type="http://schemas.openxmlformats.org/officeDocument/2006/relationships/image" Target="../media/image6.png"/><Relationship Id="rId4" Type="http://schemas.openxmlformats.org/officeDocument/2006/relationships/image" Target="../media/image38.gi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image" Target="../media/image14.sv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6.png"/><Relationship Id="rId5" Type="http://schemas.openxmlformats.org/officeDocument/2006/relationships/image" Target="../media/image12.sv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21.sv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911"/>
        </a:solidFill>
        <a:effectLst/>
      </p:bgPr>
    </p:bg>
    <p:spTree>
      <p:nvGrpSpPr>
        <p:cNvPr id="1" name=""/>
        <p:cNvGrpSpPr/>
        <p:nvPr/>
      </p:nvGrpSpPr>
      <p:grpSpPr>
        <a:xfrm>
          <a:off x="0" y="0"/>
          <a:ext cx="0" cy="0"/>
          <a:chOff x="0" y="0"/>
          <a:chExt cx="0" cy="0"/>
        </a:xfrm>
      </p:grpSpPr>
      <p:sp>
        <p:nvSpPr>
          <p:cNvPr id="2" name="Freeform 2"/>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8115300"/>
            <a:ext cx="2568929" cy="2094898"/>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424304" y="158024"/>
            <a:ext cx="14720555" cy="9370489"/>
          </a:xfrm>
          <a:custGeom>
            <a:avLst/>
            <a:gdLst/>
            <a:ahLst/>
            <a:cxnLst/>
            <a:rect l="l" t="t" r="r" b="b"/>
            <a:pathLst>
              <a:path w="14720555" h="9370489">
                <a:moveTo>
                  <a:pt x="0" y="0"/>
                </a:moveTo>
                <a:lnTo>
                  <a:pt x="14720555" y="0"/>
                </a:lnTo>
                <a:lnTo>
                  <a:pt x="14720555" y="9370489"/>
                </a:lnTo>
                <a:lnTo>
                  <a:pt x="0" y="9370489"/>
                </a:lnTo>
                <a:lnTo>
                  <a:pt x="0" y="0"/>
                </a:lnTo>
                <a:close/>
              </a:path>
            </a:pathLst>
          </a:custGeom>
          <a:blipFill>
            <a:blip r:embed="rId6">
              <a:alphaModFix amt="82000"/>
            </a:blip>
            <a:stretch>
              <a:fillRect l="-244" r="-27665" b="-470"/>
            </a:stretch>
          </a:blipFill>
        </p:spPr>
      </p:sp>
      <p:sp>
        <p:nvSpPr>
          <p:cNvPr id="6" name="Freeform 6"/>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7"/>
            <a:stretch>
              <a:fillRect/>
            </a:stretch>
          </a:blipFill>
        </p:spPr>
      </p:sp>
      <p:sp>
        <p:nvSpPr>
          <p:cNvPr id="7" name="TextBox 7"/>
          <p:cNvSpPr txBox="1"/>
          <p:nvPr/>
        </p:nvSpPr>
        <p:spPr>
          <a:xfrm>
            <a:off x="2572937" y="9428086"/>
            <a:ext cx="9021828" cy="529763"/>
          </a:xfrm>
          <a:prstGeom prst="rect">
            <a:avLst/>
          </a:prstGeom>
        </p:spPr>
        <p:txBody>
          <a:bodyPr lIns="0" tIns="0" rIns="0" bIns="0" rtlCol="0" anchor="t">
            <a:spAutoFit/>
          </a:bodyPr>
          <a:lstStyle/>
          <a:p>
            <a:pPr marL="0" lvl="0" indent="0" algn="l">
              <a:lnSpc>
                <a:spcPts val="4249"/>
              </a:lnSpc>
              <a:spcBef>
                <a:spcPct val="0"/>
              </a:spcBef>
            </a:pPr>
            <a:r>
              <a:rPr lang="en-US" sz="3454" i="1">
                <a:solidFill>
                  <a:srgbClr val="56AEFF"/>
                </a:solidFill>
                <a:latin typeface="DM Sans Italics"/>
                <a:ea typeface="DM Sans Italics"/>
                <a:cs typeface="DM Sans Italics"/>
                <a:sym typeface="DM Sans Italics"/>
              </a:rPr>
              <a:t>Presented by: Kalpesh Tarsariya</a:t>
            </a:r>
          </a:p>
        </p:txBody>
      </p:sp>
      <p:sp>
        <p:nvSpPr>
          <p:cNvPr id="8" name="TextBox 8"/>
          <p:cNvSpPr txBox="1"/>
          <p:nvPr/>
        </p:nvSpPr>
        <p:spPr>
          <a:xfrm>
            <a:off x="756229" y="2834004"/>
            <a:ext cx="13911234" cy="2762250"/>
          </a:xfrm>
          <a:prstGeom prst="rect">
            <a:avLst/>
          </a:prstGeom>
        </p:spPr>
        <p:txBody>
          <a:bodyPr lIns="0" tIns="0" rIns="0" bIns="0" rtlCol="0" anchor="t">
            <a:spAutoFit/>
          </a:bodyPr>
          <a:lstStyle/>
          <a:p>
            <a:pPr algn="l">
              <a:lnSpc>
                <a:spcPts val="10800"/>
              </a:lnSpc>
            </a:pPr>
            <a:r>
              <a:rPr lang="en-US" sz="9000">
                <a:solidFill>
                  <a:srgbClr val="FFFBFB"/>
                </a:solidFill>
                <a:latin typeface="HK Modular"/>
                <a:ea typeface="HK Modular"/>
                <a:cs typeface="HK Modular"/>
                <a:sym typeface="HK Modular"/>
              </a:rPr>
              <a:t>Fraud</a:t>
            </a:r>
          </a:p>
          <a:p>
            <a:pPr algn="l">
              <a:lnSpc>
                <a:spcPts val="10800"/>
              </a:lnSpc>
            </a:pPr>
            <a:r>
              <a:rPr lang="en-US" sz="9000">
                <a:solidFill>
                  <a:srgbClr val="FFFBFB"/>
                </a:solidFill>
                <a:latin typeface="HK Modular"/>
                <a:ea typeface="HK Modular"/>
                <a:cs typeface="HK Modular"/>
                <a:sym typeface="HK Modular"/>
              </a:rPr>
              <a:t>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1917396" y="0"/>
            <a:ext cx="6208651" cy="4940362"/>
          </a:xfrm>
          <a:custGeom>
            <a:avLst/>
            <a:gdLst/>
            <a:ahLst/>
            <a:cxnLst/>
            <a:rect l="l" t="t" r="r" b="b"/>
            <a:pathLst>
              <a:path w="6208651" h="4940362">
                <a:moveTo>
                  <a:pt x="0" y="0"/>
                </a:moveTo>
                <a:lnTo>
                  <a:pt x="6208651" y="0"/>
                </a:lnTo>
                <a:lnTo>
                  <a:pt x="6208651" y="4940362"/>
                </a:lnTo>
                <a:lnTo>
                  <a:pt x="0" y="4940362"/>
                </a:lnTo>
                <a:lnTo>
                  <a:pt x="0" y="0"/>
                </a:lnTo>
                <a:close/>
              </a:path>
            </a:pathLst>
          </a:custGeom>
          <a:blipFill>
            <a:blip r:embed="rId3"/>
            <a:stretch>
              <a:fillRect t="-1250" b="-1250"/>
            </a:stretch>
          </a:blipFill>
        </p:spPr>
      </p:sp>
      <p:sp>
        <p:nvSpPr>
          <p:cNvPr id="4" name="Freeform 4"/>
          <p:cNvSpPr/>
          <p:nvPr/>
        </p:nvSpPr>
        <p:spPr>
          <a:xfrm>
            <a:off x="567721" y="2911152"/>
            <a:ext cx="3262404" cy="3673225"/>
          </a:xfrm>
          <a:custGeom>
            <a:avLst/>
            <a:gdLst/>
            <a:ahLst/>
            <a:cxnLst/>
            <a:rect l="l" t="t" r="r" b="b"/>
            <a:pathLst>
              <a:path w="3262404" h="3673225">
                <a:moveTo>
                  <a:pt x="0" y="0"/>
                </a:moveTo>
                <a:lnTo>
                  <a:pt x="3262404" y="0"/>
                </a:lnTo>
                <a:lnTo>
                  <a:pt x="3262404" y="3673226"/>
                </a:lnTo>
                <a:lnTo>
                  <a:pt x="0" y="3673226"/>
                </a:lnTo>
                <a:lnTo>
                  <a:pt x="0" y="0"/>
                </a:lnTo>
                <a:close/>
              </a:path>
            </a:pathLst>
          </a:custGeom>
          <a:blipFill>
            <a:blip r:embed="rId4"/>
            <a:stretch>
              <a:fillRect/>
            </a:stretch>
          </a:blipFill>
        </p:spPr>
      </p:sp>
      <p:sp>
        <p:nvSpPr>
          <p:cNvPr id="5" name="Freeform 5"/>
          <p:cNvSpPr/>
          <p:nvPr/>
        </p:nvSpPr>
        <p:spPr>
          <a:xfrm>
            <a:off x="7693783" y="5628948"/>
            <a:ext cx="10432264" cy="4501728"/>
          </a:xfrm>
          <a:custGeom>
            <a:avLst/>
            <a:gdLst/>
            <a:ahLst/>
            <a:cxnLst/>
            <a:rect l="l" t="t" r="r" b="b"/>
            <a:pathLst>
              <a:path w="10432264" h="4501728">
                <a:moveTo>
                  <a:pt x="0" y="0"/>
                </a:moveTo>
                <a:lnTo>
                  <a:pt x="10432264" y="0"/>
                </a:lnTo>
                <a:lnTo>
                  <a:pt x="10432264" y="4501728"/>
                </a:lnTo>
                <a:lnTo>
                  <a:pt x="0" y="4501728"/>
                </a:lnTo>
                <a:lnTo>
                  <a:pt x="0" y="0"/>
                </a:lnTo>
                <a:close/>
              </a:path>
            </a:pathLst>
          </a:custGeom>
          <a:blipFill>
            <a:blip r:embed="rId5"/>
            <a:stretch>
              <a:fillRect/>
            </a:stretch>
          </a:blipFill>
        </p:spPr>
      </p:sp>
      <p:grpSp>
        <p:nvGrpSpPr>
          <p:cNvPr id="6" name="Group 6"/>
          <p:cNvGrpSpPr/>
          <p:nvPr/>
        </p:nvGrpSpPr>
        <p:grpSpPr>
          <a:xfrm rot="-10800000">
            <a:off x="5497589" y="7400514"/>
            <a:ext cx="1847513" cy="546710"/>
            <a:chOff x="0" y="0"/>
            <a:chExt cx="1373360" cy="406400"/>
          </a:xfrm>
        </p:grpSpPr>
        <p:sp>
          <p:nvSpPr>
            <p:cNvPr id="7" name="Freeform 7"/>
            <p:cNvSpPr/>
            <p:nvPr/>
          </p:nvSpPr>
          <p:spPr>
            <a:xfrm>
              <a:off x="0" y="0"/>
              <a:ext cx="1373360" cy="406400"/>
            </a:xfrm>
            <a:custGeom>
              <a:avLst/>
              <a:gdLst/>
              <a:ahLst/>
              <a:cxnLst/>
              <a:rect l="l" t="t" r="r" b="b"/>
              <a:pathLst>
                <a:path w="1373360" h="406400">
                  <a:moveTo>
                    <a:pt x="1170160" y="0"/>
                  </a:moveTo>
                  <a:lnTo>
                    <a:pt x="0" y="0"/>
                  </a:lnTo>
                  <a:lnTo>
                    <a:pt x="0" y="406400"/>
                  </a:lnTo>
                  <a:lnTo>
                    <a:pt x="1170160" y="406400"/>
                  </a:lnTo>
                  <a:lnTo>
                    <a:pt x="1373360" y="203200"/>
                  </a:lnTo>
                  <a:lnTo>
                    <a:pt x="1170160" y="0"/>
                  </a:lnTo>
                  <a:close/>
                </a:path>
              </a:pathLst>
            </a:custGeom>
            <a:solidFill>
              <a:srgbClr val="ACB8C0"/>
            </a:solidFill>
            <a:ln w="38100" cap="sq">
              <a:solidFill>
                <a:srgbClr val="FF5757"/>
              </a:solidFill>
              <a:prstDash val="solid"/>
              <a:miter/>
            </a:ln>
          </p:spPr>
        </p:sp>
        <p:sp>
          <p:nvSpPr>
            <p:cNvPr id="8" name="TextBox 8"/>
            <p:cNvSpPr txBox="1"/>
            <p:nvPr/>
          </p:nvSpPr>
          <p:spPr>
            <a:xfrm>
              <a:off x="0" y="-28575"/>
              <a:ext cx="1259060" cy="434975"/>
            </a:xfrm>
            <a:prstGeom prst="rect">
              <a:avLst/>
            </a:prstGeom>
          </p:spPr>
          <p:txBody>
            <a:bodyPr lIns="50800" tIns="50800" rIns="50800" bIns="50800" rtlCol="0" anchor="ctr"/>
            <a:lstStyle/>
            <a:p>
              <a:pPr algn="ctr">
                <a:lnSpc>
                  <a:spcPts val="2346"/>
                </a:lnSpc>
              </a:pPr>
              <a:endParaRPr/>
            </a:p>
          </p:txBody>
        </p:sp>
      </p:grpSp>
      <p:sp>
        <p:nvSpPr>
          <p:cNvPr id="9" name="TextBox 9"/>
          <p:cNvSpPr txBox="1"/>
          <p:nvPr/>
        </p:nvSpPr>
        <p:spPr>
          <a:xfrm>
            <a:off x="181671" y="702208"/>
            <a:ext cx="10292176" cy="2526868"/>
          </a:xfrm>
          <a:prstGeom prst="rect">
            <a:avLst/>
          </a:prstGeom>
        </p:spPr>
        <p:txBody>
          <a:bodyPr lIns="0" tIns="0" rIns="0" bIns="0" rtlCol="0" anchor="t">
            <a:spAutoFit/>
          </a:bodyPr>
          <a:lstStyle/>
          <a:p>
            <a:pPr marL="638574" lvl="1" indent="-319287" algn="l">
              <a:lnSpc>
                <a:spcPts val="4081"/>
              </a:lnSpc>
              <a:buFont typeface="Arial"/>
              <a:buChar char="•"/>
            </a:pPr>
            <a:r>
              <a:rPr lang="en-US" sz="2957">
                <a:solidFill>
                  <a:srgbClr val="FFFFFF"/>
                </a:solidFill>
                <a:latin typeface="DM Sans"/>
                <a:ea typeface="DM Sans"/>
                <a:cs typeface="DM Sans"/>
                <a:sym typeface="DM Sans"/>
              </a:rPr>
              <a:t>Here plot pie chart of Fraudulent Transactions Column</a:t>
            </a:r>
          </a:p>
          <a:p>
            <a:pPr marL="638574" lvl="1" indent="-319287" algn="l">
              <a:lnSpc>
                <a:spcPts val="4081"/>
              </a:lnSpc>
              <a:buFont typeface="Arial"/>
              <a:buChar char="•"/>
            </a:pPr>
            <a:r>
              <a:rPr lang="en-US" sz="2957">
                <a:solidFill>
                  <a:srgbClr val="FFFFFF"/>
                </a:solidFill>
                <a:latin typeface="DM Sans"/>
                <a:ea typeface="DM Sans"/>
                <a:cs typeface="DM Sans"/>
                <a:sym typeface="DM Sans"/>
              </a:rPr>
              <a:t>we can see that only 10.2% is fraudulent and rest of the </a:t>
            </a:r>
          </a:p>
          <a:p>
            <a:pPr algn="l">
              <a:lnSpc>
                <a:spcPts val="4081"/>
              </a:lnSpc>
            </a:pPr>
            <a:r>
              <a:rPr lang="en-US" sz="2957">
                <a:solidFill>
                  <a:srgbClr val="FFFFFF"/>
                </a:solidFill>
                <a:latin typeface="DM Sans"/>
                <a:ea typeface="DM Sans"/>
                <a:cs typeface="DM Sans"/>
                <a:sym typeface="DM Sans"/>
              </a:rPr>
              <a:t>      transaction is not fraudulent. Its shows that most of the</a:t>
            </a:r>
          </a:p>
          <a:p>
            <a:pPr algn="l">
              <a:lnSpc>
                <a:spcPts val="4081"/>
              </a:lnSpc>
            </a:pPr>
            <a:r>
              <a:rPr lang="en-US" sz="2957">
                <a:solidFill>
                  <a:srgbClr val="FFFFFF"/>
                </a:solidFill>
                <a:latin typeface="DM Sans"/>
                <a:ea typeface="DM Sans"/>
                <a:cs typeface="DM Sans"/>
                <a:sym typeface="DM Sans"/>
              </a:rPr>
              <a:t>      online transactions customers does is not fraudulent.</a:t>
            </a:r>
          </a:p>
          <a:p>
            <a:pPr algn="l">
              <a:lnSpc>
                <a:spcPts val="4081"/>
              </a:lnSpc>
            </a:pPr>
            <a:endParaRPr lang="en-US" sz="2957">
              <a:solidFill>
                <a:srgbClr val="FFFFFF"/>
              </a:solidFill>
              <a:latin typeface="DM Sans"/>
              <a:ea typeface="DM Sans"/>
              <a:cs typeface="DM Sans"/>
              <a:sym typeface="DM Sans"/>
            </a:endParaRPr>
          </a:p>
        </p:txBody>
      </p:sp>
      <p:sp>
        <p:nvSpPr>
          <p:cNvPr id="10" name="TextBox 10"/>
          <p:cNvSpPr txBox="1"/>
          <p:nvPr/>
        </p:nvSpPr>
        <p:spPr>
          <a:xfrm>
            <a:off x="3830125" y="4873687"/>
            <a:ext cx="9472970" cy="662108"/>
          </a:xfrm>
          <a:prstGeom prst="rect">
            <a:avLst/>
          </a:prstGeom>
        </p:spPr>
        <p:txBody>
          <a:bodyPr lIns="0" tIns="0" rIns="0" bIns="0" rtlCol="0" anchor="t">
            <a:spAutoFit/>
          </a:bodyPr>
          <a:lstStyle/>
          <a:p>
            <a:pPr marL="853465" lvl="1" indent="-426732" algn="l">
              <a:lnSpc>
                <a:spcPts val="5455"/>
              </a:lnSpc>
              <a:buFont typeface="Arial"/>
              <a:buChar char="•"/>
            </a:pPr>
            <a:r>
              <a:rPr lang="en-US" sz="3953">
                <a:solidFill>
                  <a:srgbClr val="FFFFFF"/>
                </a:solidFill>
                <a:latin typeface="XB Niloofar"/>
                <a:ea typeface="XB Niloofar"/>
                <a:cs typeface="XB Niloofar"/>
                <a:sym typeface="XB Niloofar"/>
              </a:rPr>
              <a:t>Also Data of Transaction is not balance.  </a:t>
            </a:r>
          </a:p>
        </p:txBody>
      </p:sp>
      <p:sp>
        <p:nvSpPr>
          <p:cNvPr id="11" name="TextBox 11"/>
          <p:cNvSpPr txBox="1"/>
          <p:nvPr/>
        </p:nvSpPr>
        <p:spPr>
          <a:xfrm>
            <a:off x="0" y="8207567"/>
            <a:ext cx="6798392" cy="1627368"/>
          </a:xfrm>
          <a:prstGeom prst="rect">
            <a:avLst/>
          </a:prstGeom>
        </p:spPr>
        <p:txBody>
          <a:bodyPr lIns="0" tIns="0" rIns="0" bIns="0" rtlCol="0" anchor="t">
            <a:spAutoFit/>
          </a:bodyPr>
          <a:lstStyle/>
          <a:p>
            <a:pPr marL="688018" lvl="1" indent="-344009" algn="l">
              <a:lnSpc>
                <a:spcPts val="4397"/>
              </a:lnSpc>
              <a:buFont typeface="Arial"/>
              <a:buChar char="•"/>
            </a:pPr>
            <a:r>
              <a:rPr lang="en-US" sz="3186">
                <a:solidFill>
                  <a:srgbClr val="FFFFFF"/>
                </a:solidFill>
                <a:latin typeface="XB Niloofar"/>
                <a:ea typeface="XB Niloofar"/>
                <a:cs typeface="XB Niloofar"/>
                <a:sym typeface="XB Niloofar"/>
              </a:rPr>
              <a:t>Distributed of step column  and we </a:t>
            </a:r>
          </a:p>
          <a:p>
            <a:pPr algn="l">
              <a:lnSpc>
                <a:spcPts val="4397"/>
              </a:lnSpc>
            </a:pPr>
            <a:r>
              <a:rPr lang="en-US" sz="3186">
                <a:solidFill>
                  <a:srgbClr val="FFFFFF"/>
                </a:solidFill>
                <a:latin typeface="XB Niloofar"/>
                <a:ea typeface="XB Niloofar"/>
                <a:cs typeface="XB Niloofar"/>
                <a:sym typeface="XB Niloofar"/>
              </a:rPr>
              <a:t>       identify most of the transactions </a:t>
            </a:r>
          </a:p>
          <a:p>
            <a:pPr algn="l">
              <a:lnSpc>
                <a:spcPts val="4397"/>
              </a:lnSpc>
            </a:pPr>
            <a:r>
              <a:rPr lang="en-US" sz="3186">
                <a:solidFill>
                  <a:srgbClr val="FFFFFF"/>
                </a:solidFill>
                <a:latin typeface="XB Niloofar"/>
                <a:ea typeface="XB Niloofar"/>
                <a:cs typeface="XB Niloofar"/>
                <a:sym typeface="XB Niloofar"/>
              </a:rPr>
              <a:t>       done in less than 20 step.</a:t>
            </a:r>
          </a:p>
        </p:txBody>
      </p:sp>
      <p:sp>
        <p:nvSpPr>
          <p:cNvPr id="12" name="TextBox 12"/>
          <p:cNvSpPr txBox="1"/>
          <p:nvPr/>
        </p:nvSpPr>
        <p:spPr>
          <a:xfrm>
            <a:off x="567721" y="194335"/>
            <a:ext cx="9107145" cy="545973"/>
          </a:xfrm>
          <a:prstGeom prst="rect">
            <a:avLst/>
          </a:prstGeom>
        </p:spPr>
        <p:txBody>
          <a:bodyPr lIns="0" tIns="0" rIns="0" bIns="0" rtlCol="0" anchor="t">
            <a:spAutoFit/>
          </a:bodyPr>
          <a:lstStyle/>
          <a:p>
            <a:pPr algn="l">
              <a:lnSpc>
                <a:spcPts val="4416"/>
              </a:lnSpc>
              <a:spcBef>
                <a:spcPct val="0"/>
              </a:spcBef>
            </a:pPr>
            <a:r>
              <a:rPr lang="en-US" sz="3200" b="1">
                <a:solidFill>
                  <a:srgbClr val="39B54A"/>
                </a:solidFill>
                <a:latin typeface="XB Niloofar Bold"/>
                <a:ea typeface="XB Niloofar Bold"/>
                <a:cs typeface="XB Niloofar Bold"/>
                <a:sym typeface="XB Niloofar Bold"/>
              </a:rPr>
              <a:t>Visualization of Fraudulent Transactions</a:t>
            </a:r>
          </a:p>
        </p:txBody>
      </p:sp>
      <p:sp>
        <p:nvSpPr>
          <p:cNvPr id="13" name="TextBox 13"/>
          <p:cNvSpPr txBox="1"/>
          <p:nvPr/>
        </p:nvSpPr>
        <p:spPr>
          <a:xfrm>
            <a:off x="632826" y="7333839"/>
            <a:ext cx="4864762" cy="545973"/>
          </a:xfrm>
          <a:prstGeom prst="rect">
            <a:avLst/>
          </a:prstGeom>
        </p:spPr>
        <p:txBody>
          <a:bodyPr lIns="0" tIns="0" rIns="0" bIns="0" rtlCol="0" anchor="t">
            <a:spAutoFit/>
          </a:bodyPr>
          <a:lstStyle/>
          <a:p>
            <a:pPr algn="l">
              <a:lnSpc>
                <a:spcPts val="4416"/>
              </a:lnSpc>
              <a:spcBef>
                <a:spcPct val="0"/>
              </a:spcBef>
            </a:pPr>
            <a:r>
              <a:rPr lang="en-US" sz="3200" b="1">
                <a:solidFill>
                  <a:srgbClr val="39B54A"/>
                </a:solidFill>
                <a:latin typeface="XB Niloofar Bold"/>
                <a:ea typeface="XB Niloofar Bold"/>
                <a:cs typeface="XB Niloofar Bold"/>
                <a:sym typeface="XB Niloofar Bold"/>
              </a:rPr>
              <a:t>Visualization of Step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0078159" y="256516"/>
            <a:ext cx="7964680" cy="5204643"/>
          </a:xfrm>
          <a:custGeom>
            <a:avLst/>
            <a:gdLst/>
            <a:ahLst/>
            <a:cxnLst/>
            <a:rect l="l" t="t" r="r" b="b"/>
            <a:pathLst>
              <a:path w="7964680" h="5204643">
                <a:moveTo>
                  <a:pt x="0" y="0"/>
                </a:moveTo>
                <a:lnTo>
                  <a:pt x="7964681" y="0"/>
                </a:lnTo>
                <a:lnTo>
                  <a:pt x="7964681" y="5204642"/>
                </a:lnTo>
                <a:lnTo>
                  <a:pt x="0" y="5204642"/>
                </a:lnTo>
                <a:lnTo>
                  <a:pt x="0" y="0"/>
                </a:lnTo>
                <a:close/>
              </a:path>
            </a:pathLst>
          </a:custGeom>
          <a:blipFill>
            <a:blip r:embed="rId3"/>
            <a:stretch>
              <a:fillRect/>
            </a:stretch>
          </a:blipFill>
        </p:spPr>
      </p:sp>
      <p:sp>
        <p:nvSpPr>
          <p:cNvPr id="4" name="Freeform 4"/>
          <p:cNvSpPr/>
          <p:nvPr/>
        </p:nvSpPr>
        <p:spPr>
          <a:xfrm>
            <a:off x="476886" y="2858837"/>
            <a:ext cx="6977578" cy="7267126"/>
          </a:xfrm>
          <a:custGeom>
            <a:avLst/>
            <a:gdLst/>
            <a:ahLst/>
            <a:cxnLst/>
            <a:rect l="l" t="t" r="r" b="b"/>
            <a:pathLst>
              <a:path w="6977578" h="7267126">
                <a:moveTo>
                  <a:pt x="0" y="0"/>
                </a:moveTo>
                <a:lnTo>
                  <a:pt x="6977577" y="0"/>
                </a:lnTo>
                <a:lnTo>
                  <a:pt x="6977577" y="7267126"/>
                </a:lnTo>
                <a:lnTo>
                  <a:pt x="0" y="7267126"/>
                </a:lnTo>
                <a:lnTo>
                  <a:pt x="0" y="0"/>
                </a:lnTo>
                <a:close/>
              </a:path>
            </a:pathLst>
          </a:custGeom>
          <a:blipFill>
            <a:blip r:embed="rId4"/>
            <a:stretch>
              <a:fillRect r="-4291"/>
            </a:stretch>
          </a:blipFill>
        </p:spPr>
      </p:sp>
      <p:grpSp>
        <p:nvGrpSpPr>
          <p:cNvPr id="5" name="Group 5"/>
          <p:cNvGrpSpPr/>
          <p:nvPr/>
        </p:nvGrpSpPr>
        <p:grpSpPr>
          <a:xfrm>
            <a:off x="7686094" y="6206054"/>
            <a:ext cx="1078240" cy="423305"/>
            <a:chOff x="0" y="0"/>
            <a:chExt cx="1035180" cy="406400"/>
          </a:xfrm>
        </p:grpSpPr>
        <p:sp>
          <p:nvSpPr>
            <p:cNvPr id="6" name="Freeform 6"/>
            <p:cNvSpPr/>
            <p:nvPr/>
          </p:nvSpPr>
          <p:spPr>
            <a:xfrm>
              <a:off x="0" y="0"/>
              <a:ext cx="1035180" cy="406400"/>
            </a:xfrm>
            <a:custGeom>
              <a:avLst/>
              <a:gdLst/>
              <a:ahLst/>
              <a:cxnLst/>
              <a:rect l="l" t="t" r="r" b="b"/>
              <a:pathLst>
                <a:path w="1035180" h="406400">
                  <a:moveTo>
                    <a:pt x="831980" y="0"/>
                  </a:moveTo>
                  <a:lnTo>
                    <a:pt x="0" y="0"/>
                  </a:lnTo>
                  <a:lnTo>
                    <a:pt x="0" y="406400"/>
                  </a:lnTo>
                  <a:lnTo>
                    <a:pt x="831980" y="406400"/>
                  </a:lnTo>
                  <a:lnTo>
                    <a:pt x="1035180" y="203200"/>
                  </a:lnTo>
                  <a:lnTo>
                    <a:pt x="831980" y="0"/>
                  </a:lnTo>
                  <a:close/>
                </a:path>
              </a:pathLst>
            </a:custGeom>
            <a:solidFill>
              <a:srgbClr val="ACB8C0"/>
            </a:solidFill>
            <a:ln w="38100" cap="sq">
              <a:solidFill>
                <a:srgbClr val="FF5757"/>
              </a:solidFill>
              <a:prstDash val="solid"/>
              <a:miter/>
            </a:ln>
          </p:spPr>
        </p:sp>
        <p:sp>
          <p:nvSpPr>
            <p:cNvPr id="7" name="TextBox 7"/>
            <p:cNvSpPr txBox="1"/>
            <p:nvPr/>
          </p:nvSpPr>
          <p:spPr>
            <a:xfrm>
              <a:off x="0" y="-28575"/>
              <a:ext cx="920880" cy="434975"/>
            </a:xfrm>
            <a:prstGeom prst="rect">
              <a:avLst/>
            </a:prstGeom>
          </p:spPr>
          <p:txBody>
            <a:bodyPr lIns="50800" tIns="50800" rIns="50800" bIns="50800" rtlCol="0" anchor="ctr"/>
            <a:lstStyle/>
            <a:p>
              <a:pPr algn="ctr">
                <a:lnSpc>
                  <a:spcPts val="2346"/>
                </a:lnSpc>
              </a:pPr>
              <a:endParaRPr/>
            </a:p>
          </p:txBody>
        </p:sp>
      </p:grpSp>
      <p:sp>
        <p:nvSpPr>
          <p:cNvPr id="8" name="TextBox 8"/>
          <p:cNvSpPr txBox="1"/>
          <p:nvPr/>
        </p:nvSpPr>
        <p:spPr>
          <a:xfrm>
            <a:off x="7636134" y="6971316"/>
            <a:ext cx="10651866" cy="2850272"/>
          </a:xfrm>
          <a:prstGeom prst="rect">
            <a:avLst/>
          </a:prstGeom>
        </p:spPr>
        <p:txBody>
          <a:bodyPr lIns="0" tIns="0" rIns="0" bIns="0" rtlCol="0" anchor="t">
            <a:spAutoFit/>
          </a:bodyPr>
          <a:lstStyle/>
          <a:p>
            <a:pPr marL="596189" lvl="1" indent="-298095" algn="l">
              <a:lnSpc>
                <a:spcPts val="3810"/>
              </a:lnSpc>
              <a:buFont typeface="Arial"/>
              <a:buChar char="•"/>
            </a:pPr>
            <a:r>
              <a:rPr lang="en-US" sz="2761">
                <a:solidFill>
                  <a:srgbClr val="FFFFFF"/>
                </a:solidFill>
                <a:latin typeface="XB Niloofar"/>
                <a:ea typeface="XB Niloofar"/>
                <a:cs typeface="XB Niloofar"/>
                <a:sym typeface="XB Niloofar"/>
              </a:rPr>
              <a:t>In this visualization, we use a joint plot to explore the relationship </a:t>
            </a:r>
          </a:p>
          <a:p>
            <a:pPr algn="l">
              <a:lnSpc>
                <a:spcPts val="3810"/>
              </a:lnSpc>
            </a:pPr>
            <a:r>
              <a:rPr lang="en-US" sz="2761">
                <a:solidFill>
                  <a:srgbClr val="FFFFFF"/>
                </a:solidFill>
                <a:latin typeface="XB Niloofar"/>
                <a:ea typeface="XB Niloofar"/>
                <a:cs typeface="XB Niloofar"/>
                <a:sym typeface="XB Niloofar"/>
              </a:rPr>
              <a:t>       between the transaction steps and the corresponding amounts.</a:t>
            </a:r>
          </a:p>
          <a:p>
            <a:pPr marL="596189" lvl="1" indent="-298095" algn="l">
              <a:lnSpc>
                <a:spcPts val="3810"/>
              </a:lnSpc>
              <a:buFont typeface="Arial"/>
              <a:buChar char="•"/>
            </a:pPr>
            <a:r>
              <a:rPr lang="en-US" sz="2761">
                <a:solidFill>
                  <a:srgbClr val="FFFFFF"/>
                </a:solidFill>
                <a:latin typeface="XB Niloofar"/>
                <a:ea typeface="XB Niloofar"/>
                <a:cs typeface="XB Niloofar"/>
                <a:sym typeface="XB Niloofar"/>
              </a:rPr>
              <a:t>This analysis helps us understand how the transaction amount varies across different steps, providing insights into customer behavior and transaction flow.</a:t>
            </a:r>
          </a:p>
          <a:p>
            <a:pPr algn="l">
              <a:lnSpc>
                <a:spcPts val="3810"/>
              </a:lnSpc>
              <a:spcBef>
                <a:spcPct val="0"/>
              </a:spcBef>
            </a:pPr>
            <a:endParaRPr lang="en-US" sz="2761">
              <a:solidFill>
                <a:srgbClr val="FFFFFF"/>
              </a:solidFill>
              <a:latin typeface="XB Niloofar"/>
              <a:ea typeface="XB Niloofar"/>
              <a:cs typeface="XB Niloofar"/>
              <a:sym typeface="XB Niloofar"/>
            </a:endParaRPr>
          </a:p>
        </p:txBody>
      </p:sp>
      <p:sp>
        <p:nvSpPr>
          <p:cNvPr id="9" name="Freeform 9"/>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5"/>
            <a:stretch>
              <a:fillRect/>
            </a:stretch>
          </a:blipFill>
        </p:spPr>
      </p:sp>
      <p:sp>
        <p:nvSpPr>
          <p:cNvPr id="10" name="TextBox 10"/>
          <p:cNvSpPr txBox="1"/>
          <p:nvPr/>
        </p:nvSpPr>
        <p:spPr>
          <a:xfrm>
            <a:off x="209431" y="208891"/>
            <a:ext cx="9844207" cy="3122700"/>
          </a:xfrm>
          <a:prstGeom prst="rect">
            <a:avLst/>
          </a:prstGeom>
        </p:spPr>
        <p:txBody>
          <a:bodyPr lIns="0" tIns="0" rIns="0" bIns="0" rtlCol="0" anchor="t">
            <a:spAutoFit/>
          </a:bodyPr>
          <a:lstStyle/>
          <a:p>
            <a:pPr algn="l">
              <a:lnSpc>
                <a:spcPts val="3540"/>
              </a:lnSpc>
            </a:pPr>
            <a:r>
              <a:rPr lang="en-US" sz="2565" b="1">
                <a:solidFill>
                  <a:srgbClr val="FF914D"/>
                </a:solidFill>
                <a:latin typeface="XB Niloofar Bold"/>
                <a:ea typeface="XB Niloofar Bold"/>
                <a:cs typeface="XB Niloofar Bold"/>
                <a:sym typeface="XB Niloofar Bold"/>
              </a:rPr>
              <a:t>3. Bivariate Analysis:</a:t>
            </a:r>
          </a:p>
          <a:p>
            <a:pPr marL="553916" lvl="1" indent="-276958" algn="l">
              <a:lnSpc>
                <a:spcPts val="3540"/>
              </a:lnSpc>
              <a:buFont typeface="Arial"/>
              <a:buChar char="•"/>
            </a:pPr>
            <a:r>
              <a:rPr lang="en-US" sz="2565" b="1">
                <a:solidFill>
                  <a:srgbClr val="39B54A"/>
                </a:solidFill>
                <a:latin typeface="XB Niloofar Bold"/>
                <a:ea typeface="XB Niloofar Bold"/>
                <a:cs typeface="XB Niloofar Bold"/>
                <a:sym typeface="XB Niloofar Bold"/>
              </a:rPr>
              <a:t>Visualization of Transaction Amounts by Type</a:t>
            </a:r>
          </a:p>
          <a:p>
            <a:pPr marL="553916" lvl="1" indent="-276958" algn="l">
              <a:lnSpc>
                <a:spcPts val="3540"/>
              </a:lnSpc>
              <a:buFont typeface="Arial"/>
              <a:buChar char="•"/>
            </a:pPr>
            <a:r>
              <a:rPr lang="en-US" sz="2565">
                <a:solidFill>
                  <a:srgbClr val="FFFFFF"/>
                </a:solidFill>
                <a:latin typeface="XB Niloofar"/>
                <a:ea typeface="XB Niloofar"/>
                <a:cs typeface="XB Niloofar"/>
                <a:sym typeface="XB Niloofar"/>
              </a:rPr>
              <a:t>Analyzed the relationship between transaction amounts and types, </a:t>
            </a:r>
          </a:p>
          <a:p>
            <a:pPr algn="l">
              <a:lnSpc>
                <a:spcPts val="3540"/>
              </a:lnSpc>
            </a:pPr>
            <a:r>
              <a:rPr lang="en-US" sz="2565">
                <a:solidFill>
                  <a:srgbClr val="FFFFFF"/>
                </a:solidFill>
                <a:latin typeface="XB Niloofar"/>
                <a:ea typeface="XB Niloofar"/>
                <a:cs typeface="XB Niloofar"/>
                <a:sym typeface="XB Niloofar"/>
              </a:rPr>
              <a:t>       revealing that transfer transactions involve the highest amounts.</a:t>
            </a:r>
          </a:p>
          <a:p>
            <a:pPr marL="553916" lvl="1" indent="-276958" algn="l">
              <a:lnSpc>
                <a:spcPts val="3540"/>
              </a:lnSpc>
              <a:buFont typeface="Arial"/>
              <a:buChar char="•"/>
            </a:pPr>
            <a:r>
              <a:rPr lang="en-US" sz="2565">
                <a:solidFill>
                  <a:srgbClr val="FFFFFF"/>
                </a:solidFill>
                <a:latin typeface="XB Niloofar"/>
                <a:ea typeface="XB Niloofar"/>
                <a:cs typeface="XB Niloofar"/>
                <a:sym typeface="XB Niloofar"/>
              </a:rPr>
              <a:t>Observed that cash_out and transfer types correlate with fraudulent </a:t>
            </a:r>
          </a:p>
          <a:p>
            <a:pPr algn="l">
              <a:lnSpc>
                <a:spcPts val="3540"/>
              </a:lnSpc>
              <a:spcBef>
                <a:spcPct val="0"/>
              </a:spcBef>
            </a:pPr>
            <a:r>
              <a:rPr lang="en-US" sz="2565">
                <a:solidFill>
                  <a:srgbClr val="FFFFFF"/>
                </a:solidFill>
                <a:latin typeface="XB Niloofar"/>
                <a:ea typeface="XB Niloofar"/>
                <a:cs typeface="XB Niloofar"/>
                <a:sym typeface="XB Niloofar"/>
              </a:rPr>
              <a:t>       transactions.</a:t>
            </a:r>
          </a:p>
          <a:p>
            <a:pPr algn="l">
              <a:lnSpc>
                <a:spcPts val="3540"/>
              </a:lnSpc>
              <a:spcBef>
                <a:spcPct val="0"/>
              </a:spcBef>
            </a:pPr>
            <a:endParaRPr lang="en-US" sz="2565">
              <a:solidFill>
                <a:srgbClr val="FFFFFF"/>
              </a:solidFill>
              <a:latin typeface="XB Niloofar"/>
              <a:ea typeface="XB Niloofar"/>
              <a:cs typeface="XB Niloofar"/>
              <a:sym typeface="XB Niloofar"/>
            </a:endParaRPr>
          </a:p>
        </p:txBody>
      </p:sp>
      <p:sp>
        <p:nvSpPr>
          <p:cNvPr id="11" name="TextBox 11"/>
          <p:cNvSpPr txBox="1"/>
          <p:nvPr/>
        </p:nvSpPr>
        <p:spPr>
          <a:xfrm>
            <a:off x="8764334" y="6148904"/>
            <a:ext cx="5737148" cy="512445"/>
          </a:xfrm>
          <a:prstGeom prst="rect">
            <a:avLst/>
          </a:prstGeom>
        </p:spPr>
        <p:txBody>
          <a:bodyPr lIns="0" tIns="0" rIns="0" bIns="0" rtlCol="0" anchor="t">
            <a:spAutoFit/>
          </a:bodyPr>
          <a:lstStyle/>
          <a:p>
            <a:pPr algn="ctr">
              <a:lnSpc>
                <a:spcPts val="4140"/>
              </a:lnSpc>
              <a:spcBef>
                <a:spcPct val="0"/>
              </a:spcBef>
            </a:pPr>
            <a:r>
              <a:rPr lang="en-US" sz="3000">
                <a:solidFill>
                  <a:srgbClr val="39B54A"/>
                </a:solidFill>
                <a:latin typeface="XB Niloofar"/>
                <a:ea typeface="XB Niloofar"/>
                <a:cs typeface="XB Niloofar"/>
                <a:sym typeface="XB Niloofar"/>
              </a:rPr>
              <a:t>Visualization of Amounts by Steps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1028665" y="121202"/>
            <a:ext cx="7108454" cy="3818728"/>
          </a:xfrm>
          <a:custGeom>
            <a:avLst/>
            <a:gdLst/>
            <a:ahLst/>
            <a:cxnLst/>
            <a:rect l="l" t="t" r="r" b="b"/>
            <a:pathLst>
              <a:path w="7108454" h="3818728">
                <a:moveTo>
                  <a:pt x="0" y="0"/>
                </a:moveTo>
                <a:lnTo>
                  <a:pt x="7108454" y="0"/>
                </a:lnTo>
                <a:lnTo>
                  <a:pt x="7108454" y="3818727"/>
                </a:lnTo>
                <a:lnTo>
                  <a:pt x="0" y="3818727"/>
                </a:lnTo>
                <a:lnTo>
                  <a:pt x="0" y="0"/>
                </a:lnTo>
                <a:close/>
              </a:path>
            </a:pathLst>
          </a:custGeom>
          <a:blipFill>
            <a:blip r:embed="rId3"/>
            <a:stretch>
              <a:fillRect/>
            </a:stretch>
          </a:blipFill>
        </p:spPr>
      </p:sp>
      <p:grpSp>
        <p:nvGrpSpPr>
          <p:cNvPr id="4" name="Group 4"/>
          <p:cNvGrpSpPr/>
          <p:nvPr/>
        </p:nvGrpSpPr>
        <p:grpSpPr>
          <a:xfrm rot="-10800000">
            <a:off x="10106684" y="293022"/>
            <a:ext cx="820803" cy="410402"/>
            <a:chOff x="0" y="0"/>
            <a:chExt cx="812800" cy="406400"/>
          </a:xfrm>
        </p:grpSpPr>
        <p:sp>
          <p:nvSpPr>
            <p:cNvPr id="5" name="Freeform 5"/>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ACB8C0"/>
            </a:solidFill>
            <a:ln w="38100" cap="sq">
              <a:solidFill>
                <a:srgbClr val="FF5757"/>
              </a:solidFill>
              <a:prstDash val="solid"/>
              <a:miter/>
            </a:ln>
          </p:spPr>
        </p:sp>
        <p:sp>
          <p:nvSpPr>
            <p:cNvPr id="6" name="TextBox 6"/>
            <p:cNvSpPr txBox="1"/>
            <p:nvPr/>
          </p:nvSpPr>
          <p:spPr>
            <a:xfrm>
              <a:off x="0" y="-28575"/>
              <a:ext cx="698500" cy="434975"/>
            </a:xfrm>
            <a:prstGeom prst="rect">
              <a:avLst/>
            </a:prstGeom>
          </p:spPr>
          <p:txBody>
            <a:bodyPr lIns="50800" tIns="50800" rIns="50800" bIns="50800" rtlCol="0" anchor="ctr"/>
            <a:lstStyle/>
            <a:p>
              <a:pPr algn="ctr">
                <a:lnSpc>
                  <a:spcPts val="2346"/>
                </a:lnSpc>
              </a:pPr>
              <a:endParaRPr/>
            </a:p>
          </p:txBody>
        </p:sp>
      </p:grpSp>
      <p:sp>
        <p:nvSpPr>
          <p:cNvPr id="7" name="Freeform 7"/>
          <p:cNvSpPr/>
          <p:nvPr/>
        </p:nvSpPr>
        <p:spPr>
          <a:xfrm>
            <a:off x="570320" y="5925242"/>
            <a:ext cx="7916286" cy="4111007"/>
          </a:xfrm>
          <a:custGeom>
            <a:avLst/>
            <a:gdLst/>
            <a:ahLst/>
            <a:cxnLst/>
            <a:rect l="l" t="t" r="r" b="b"/>
            <a:pathLst>
              <a:path w="7916286" h="4111007">
                <a:moveTo>
                  <a:pt x="0" y="0"/>
                </a:moveTo>
                <a:lnTo>
                  <a:pt x="7916286" y="0"/>
                </a:lnTo>
                <a:lnTo>
                  <a:pt x="7916286" y="4111006"/>
                </a:lnTo>
                <a:lnTo>
                  <a:pt x="0" y="4111006"/>
                </a:lnTo>
                <a:lnTo>
                  <a:pt x="0" y="0"/>
                </a:lnTo>
                <a:close/>
              </a:path>
            </a:pathLst>
          </a:custGeom>
          <a:blipFill>
            <a:blip r:embed="rId4"/>
            <a:stretch>
              <a:fillRect t="-1069" b="-1069"/>
            </a:stretch>
          </a:blipFill>
        </p:spPr>
      </p:sp>
      <p:sp>
        <p:nvSpPr>
          <p:cNvPr id="8" name="Freeform 8"/>
          <p:cNvSpPr/>
          <p:nvPr/>
        </p:nvSpPr>
        <p:spPr>
          <a:xfrm>
            <a:off x="9144000" y="5925242"/>
            <a:ext cx="5677189" cy="4241175"/>
          </a:xfrm>
          <a:custGeom>
            <a:avLst/>
            <a:gdLst/>
            <a:ahLst/>
            <a:cxnLst/>
            <a:rect l="l" t="t" r="r" b="b"/>
            <a:pathLst>
              <a:path w="5677189" h="4241175">
                <a:moveTo>
                  <a:pt x="0" y="0"/>
                </a:moveTo>
                <a:lnTo>
                  <a:pt x="5677189" y="0"/>
                </a:lnTo>
                <a:lnTo>
                  <a:pt x="5677189" y="4241175"/>
                </a:lnTo>
                <a:lnTo>
                  <a:pt x="0" y="4241175"/>
                </a:lnTo>
                <a:lnTo>
                  <a:pt x="0" y="0"/>
                </a:lnTo>
                <a:close/>
              </a:path>
            </a:pathLst>
          </a:custGeom>
          <a:blipFill>
            <a:blip r:embed="rId5"/>
            <a:stretch>
              <a:fillRect t="-1407" b="-1407"/>
            </a:stretch>
          </a:blipFill>
        </p:spPr>
      </p:sp>
      <p:sp>
        <p:nvSpPr>
          <p:cNvPr id="9" name="Freeform 9"/>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6"/>
            <a:stretch>
              <a:fillRect/>
            </a:stretch>
          </a:blipFill>
        </p:spPr>
      </p:sp>
      <p:sp>
        <p:nvSpPr>
          <p:cNvPr id="10" name="TextBox 10"/>
          <p:cNvSpPr txBox="1"/>
          <p:nvPr/>
        </p:nvSpPr>
        <p:spPr>
          <a:xfrm>
            <a:off x="139190" y="827259"/>
            <a:ext cx="10788296" cy="2371658"/>
          </a:xfrm>
          <a:prstGeom prst="rect">
            <a:avLst/>
          </a:prstGeom>
        </p:spPr>
        <p:txBody>
          <a:bodyPr lIns="0" tIns="0" rIns="0" bIns="0" rtlCol="0" anchor="t">
            <a:spAutoFit/>
          </a:bodyPr>
          <a:lstStyle/>
          <a:p>
            <a:pPr marL="597708" lvl="1" indent="-298854" algn="l">
              <a:lnSpc>
                <a:spcPts val="3820"/>
              </a:lnSpc>
              <a:buFont typeface="Arial"/>
              <a:buChar char="•"/>
            </a:pPr>
            <a:r>
              <a:rPr lang="en-US" sz="2768">
                <a:solidFill>
                  <a:srgbClr val="FFFFFF"/>
                </a:solidFill>
                <a:latin typeface="XB Niloofar"/>
                <a:ea typeface="XB Niloofar"/>
                <a:cs typeface="XB Niloofar"/>
                <a:sym typeface="XB Niloofar"/>
              </a:rPr>
              <a:t>The visualization aims to identify potential correlations between</a:t>
            </a:r>
          </a:p>
          <a:p>
            <a:pPr algn="l">
              <a:lnSpc>
                <a:spcPts val="3820"/>
              </a:lnSpc>
            </a:pPr>
            <a:r>
              <a:rPr lang="en-US" sz="2768">
                <a:solidFill>
                  <a:srgbClr val="FFFFFF"/>
                </a:solidFill>
                <a:latin typeface="XB Niloofar"/>
                <a:ea typeface="XB Niloofar"/>
                <a:cs typeface="XB Niloofar"/>
                <a:sym typeface="XB Niloofar"/>
              </a:rPr>
              <a:t>        the size of transactions and the likelihood of fraud. </a:t>
            </a:r>
          </a:p>
          <a:p>
            <a:pPr marL="597708" lvl="1" indent="-298854" algn="l">
              <a:lnSpc>
                <a:spcPts val="3820"/>
              </a:lnSpc>
              <a:buFont typeface="Arial"/>
              <a:buChar char="•"/>
            </a:pPr>
            <a:r>
              <a:rPr lang="en-US" sz="2768">
                <a:solidFill>
                  <a:srgbClr val="FFFFFF"/>
                </a:solidFill>
                <a:latin typeface="XB Niloofar"/>
                <a:ea typeface="XB Niloofar"/>
                <a:cs typeface="XB Niloofar"/>
                <a:sym typeface="XB Niloofar"/>
              </a:rPr>
              <a:t>By examining the distribution of points, we can assess whether larger</a:t>
            </a:r>
          </a:p>
          <a:p>
            <a:pPr algn="l">
              <a:lnSpc>
                <a:spcPts val="3820"/>
              </a:lnSpc>
            </a:pPr>
            <a:r>
              <a:rPr lang="en-US" sz="2768">
                <a:solidFill>
                  <a:srgbClr val="FFFFFF"/>
                </a:solidFill>
                <a:latin typeface="XB Niloofar"/>
                <a:ea typeface="XB Niloofar"/>
                <a:cs typeface="XB Niloofar"/>
                <a:sym typeface="XB Niloofar"/>
              </a:rPr>
              <a:t>       transaction amounts are more associated with fraudulent activity.</a:t>
            </a:r>
          </a:p>
          <a:p>
            <a:pPr algn="l">
              <a:lnSpc>
                <a:spcPts val="3820"/>
              </a:lnSpc>
            </a:pPr>
            <a:endParaRPr lang="en-US" sz="2768">
              <a:solidFill>
                <a:srgbClr val="FFFFFF"/>
              </a:solidFill>
              <a:latin typeface="XB Niloofar"/>
              <a:ea typeface="XB Niloofar"/>
              <a:cs typeface="XB Niloofar"/>
              <a:sym typeface="XB Niloofar"/>
            </a:endParaRPr>
          </a:p>
        </p:txBody>
      </p:sp>
      <p:sp>
        <p:nvSpPr>
          <p:cNvPr id="11" name="TextBox 11"/>
          <p:cNvSpPr txBox="1"/>
          <p:nvPr/>
        </p:nvSpPr>
        <p:spPr>
          <a:xfrm>
            <a:off x="139190" y="190978"/>
            <a:ext cx="8008949" cy="512445"/>
          </a:xfrm>
          <a:prstGeom prst="rect">
            <a:avLst/>
          </a:prstGeom>
        </p:spPr>
        <p:txBody>
          <a:bodyPr lIns="0" tIns="0" rIns="0" bIns="0" rtlCol="0" anchor="t">
            <a:spAutoFit/>
          </a:bodyPr>
          <a:lstStyle/>
          <a:p>
            <a:pPr algn="l">
              <a:lnSpc>
                <a:spcPts val="4140"/>
              </a:lnSpc>
              <a:spcBef>
                <a:spcPct val="0"/>
              </a:spcBef>
            </a:pPr>
            <a:r>
              <a:rPr lang="en-US" sz="3000">
                <a:solidFill>
                  <a:srgbClr val="39B54A"/>
                </a:solidFill>
                <a:latin typeface="XB Niloofar"/>
                <a:ea typeface="XB Niloofar"/>
                <a:cs typeface="XB Niloofar"/>
                <a:sym typeface="XB Niloofar"/>
              </a:rPr>
              <a:t>Visualization of Amounts by Fraud Transaction</a:t>
            </a:r>
          </a:p>
        </p:txBody>
      </p:sp>
      <p:sp>
        <p:nvSpPr>
          <p:cNvPr id="12" name="TextBox 12"/>
          <p:cNvSpPr txBox="1"/>
          <p:nvPr/>
        </p:nvSpPr>
        <p:spPr>
          <a:xfrm>
            <a:off x="139190" y="3617345"/>
            <a:ext cx="17522654" cy="2698451"/>
          </a:xfrm>
          <a:prstGeom prst="rect">
            <a:avLst/>
          </a:prstGeom>
        </p:spPr>
        <p:txBody>
          <a:bodyPr lIns="0" tIns="0" rIns="0" bIns="0" rtlCol="0" anchor="t">
            <a:spAutoFit/>
          </a:bodyPr>
          <a:lstStyle/>
          <a:p>
            <a:pPr algn="l">
              <a:lnSpc>
                <a:spcPts val="3715"/>
              </a:lnSpc>
            </a:pPr>
            <a:r>
              <a:rPr lang="en-US" sz="2692" b="1">
                <a:solidFill>
                  <a:srgbClr val="FF914D"/>
                </a:solidFill>
                <a:latin typeface="XB Niloofar Bold"/>
                <a:ea typeface="XB Niloofar Bold"/>
                <a:cs typeface="XB Niloofar Bold"/>
                <a:sym typeface="XB Niloofar Bold"/>
              </a:rPr>
              <a:t>3. Multivariate Analysis:</a:t>
            </a:r>
          </a:p>
          <a:p>
            <a:pPr marL="560575" lvl="1" indent="-280288" algn="l">
              <a:lnSpc>
                <a:spcPts val="3583"/>
              </a:lnSpc>
              <a:buFont typeface="Arial"/>
              <a:buChar char="•"/>
            </a:pPr>
            <a:r>
              <a:rPr lang="en-US" sz="2596">
                <a:solidFill>
                  <a:srgbClr val="FFFFFF"/>
                </a:solidFill>
                <a:latin typeface="XB Niloofar"/>
                <a:ea typeface="XB Niloofar"/>
                <a:cs typeface="XB Niloofar"/>
                <a:sym typeface="XB Niloofar"/>
              </a:rPr>
              <a:t>Multivariate analysis involves examining the relationships between three or more variables simultaneously to understand their interactions and effects.</a:t>
            </a:r>
          </a:p>
          <a:p>
            <a:pPr marL="560575" lvl="1" indent="-280288" algn="l">
              <a:lnSpc>
                <a:spcPts val="3583"/>
              </a:lnSpc>
              <a:buFont typeface="Arial"/>
              <a:buChar char="•"/>
            </a:pPr>
            <a:r>
              <a:rPr lang="en-US" sz="2596">
                <a:solidFill>
                  <a:srgbClr val="FFFFFF"/>
                </a:solidFill>
                <a:latin typeface="XB Niloofar"/>
                <a:ea typeface="XB Niloofar"/>
                <a:cs typeface="XB Niloofar"/>
                <a:sym typeface="XB Niloofar"/>
              </a:rPr>
              <a:t>Both the below graphs indicate that transactions of the type 'transfer' and 'cash_out' comprise fraudulent transactions amd rest of type transaction not involve in fraudulent transaction.</a:t>
            </a:r>
          </a:p>
          <a:p>
            <a:pPr algn="l">
              <a:lnSpc>
                <a:spcPts val="3583"/>
              </a:lnSpc>
              <a:spcBef>
                <a:spcPct val="0"/>
              </a:spcBef>
            </a:pPr>
            <a:endParaRPr lang="en-US" sz="2596">
              <a:solidFill>
                <a:srgbClr val="FFFFFF"/>
              </a:solidFill>
              <a:latin typeface="XB Niloofar"/>
              <a:ea typeface="XB Niloofar"/>
              <a:cs typeface="XB Niloofar"/>
              <a:sym typeface="XB Niloof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528355" cy="1534058"/>
          </a:xfrm>
          <a:custGeom>
            <a:avLst/>
            <a:gdLst/>
            <a:ahLst/>
            <a:cxnLst/>
            <a:rect l="l" t="t" r="r" b="b"/>
            <a:pathLst>
              <a:path w="1528355" h="1534058">
                <a:moveTo>
                  <a:pt x="0" y="0"/>
                </a:moveTo>
                <a:lnTo>
                  <a:pt x="1528355" y="0"/>
                </a:lnTo>
                <a:lnTo>
                  <a:pt x="1528355" y="1534058"/>
                </a:lnTo>
                <a:lnTo>
                  <a:pt x="0" y="1534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8355" y="391017"/>
            <a:ext cx="5144539" cy="579930"/>
          </a:xfrm>
          <a:custGeom>
            <a:avLst/>
            <a:gdLst/>
            <a:ahLst/>
            <a:cxnLst/>
            <a:rect l="l" t="t" r="r" b="b"/>
            <a:pathLst>
              <a:path w="5144539" h="579930">
                <a:moveTo>
                  <a:pt x="0" y="0"/>
                </a:moveTo>
                <a:lnTo>
                  <a:pt x="5144538" y="0"/>
                </a:lnTo>
                <a:lnTo>
                  <a:pt x="5144538" y="579930"/>
                </a:lnTo>
                <a:lnTo>
                  <a:pt x="0" y="5799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332074" y="151502"/>
            <a:ext cx="7831026" cy="5804748"/>
          </a:xfrm>
          <a:custGeom>
            <a:avLst/>
            <a:gdLst/>
            <a:ahLst/>
            <a:cxnLst/>
            <a:rect l="l" t="t" r="r" b="b"/>
            <a:pathLst>
              <a:path w="7831026" h="5804748">
                <a:moveTo>
                  <a:pt x="0" y="0"/>
                </a:moveTo>
                <a:lnTo>
                  <a:pt x="7831026" y="0"/>
                </a:lnTo>
                <a:lnTo>
                  <a:pt x="7831026" y="5804749"/>
                </a:lnTo>
                <a:lnTo>
                  <a:pt x="0" y="5804749"/>
                </a:lnTo>
                <a:lnTo>
                  <a:pt x="0" y="0"/>
                </a:lnTo>
                <a:close/>
              </a:path>
            </a:pathLst>
          </a:custGeom>
          <a:blipFill>
            <a:blip r:embed="rId7"/>
            <a:stretch>
              <a:fillRect/>
            </a:stretch>
          </a:blipFill>
        </p:spPr>
      </p:sp>
      <p:sp>
        <p:nvSpPr>
          <p:cNvPr id="6" name="Freeform 6"/>
          <p:cNvSpPr/>
          <p:nvPr/>
        </p:nvSpPr>
        <p:spPr>
          <a:xfrm>
            <a:off x="166653" y="5416204"/>
            <a:ext cx="7544429" cy="4655541"/>
          </a:xfrm>
          <a:custGeom>
            <a:avLst/>
            <a:gdLst/>
            <a:ahLst/>
            <a:cxnLst/>
            <a:rect l="l" t="t" r="r" b="b"/>
            <a:pathLst>
              <a:path w="7544429" h="4655541">
                <a:moveTo>
                  <a:pt x="0" y="0"/>
                </a:moveTo>
                <a:lnTo>
                  <a:pt x="7544429" y="0"/>
                </a:lnTo>
                <a:lnTo>
                  <a:pt x="7544429" y="4655542"/>
                </a:lnTo>
                <a:lnTo>
                  <a:pt x="0" y="4655542"/>
                </a:lnTo>
                <a:lnTo>
                  <a:pt x="0" y="0"/>
                </a:lnTo>
                <a:close/>
              </a:path>
            </a:pathLst>
          </a:custGeom>
          <a:blipFill>
            <a:blip r:embed="rId8"/>
            <a:stretch>
              <a:fillRect/>
            </a:stretch>
          </a:blipFill>
        </p:spPr>
      </p:sp>
      <p:grpSp>
        <p:nvGrpSpPr>
          <p:cNvPr id="7" name="Group 7"/>
          <p:cNvGrpSpPr/>
          <p:nvPr/>
        </p:nvGrpSpPr>
        <p:grpSpPr>
          <a:xfrm>
            <a:off x="7832440" y="6260662"/>
            <a:ext cx="1073863" cy="423305"/>
            <a:chOff x="0" y="0"/>
            <a:chExt cx="1030978" cy="406400"/>
          </a:xfrm>
        </p:grpSpPr>
        <p:sp>
          <p:nvSpPr>
            <p:cNvPr id="8" name="Freeform 8"/>
            <p:cNvSpPr/>
            <p:nvPr/>
          </p:nvSpPr>
          <p:spPr>
            <a:xfrm>
              <a:off x="0" y="0"/>
              <a:ext cx="1030978" cy="406400"/>
            </a:xfrm>
            <a:custGeom>
              <a:avLst/>
              <a:gdLst/>
              <a:ahLst/>
              <a:cxnLst/>
              <a:rect l="l" t="t" r="r" b="b"/>
              <a:pathLst>
                <a:path w="1030978" h="406400">
                  <a:moveTo>
                    <a:pt x="827778" y="0"/>
                  </a:moveTo>
                  <a:lnTo>
                    <a:pt x="0" y="0"/>
                  </a:lnTo>
                  <a:lnTo>
                    <a:pt x="0" y="406400"/>
                  </a:lnTo>
                  <a:lnTo>
                    <a:pt x="827778" y="406400"/>
                  </a:lnTo>
                  <a:lnTo>
                    <a:pt x="1030978" y="203200"/>
                  </a:lnTo>
                  <a:lnTo>
                    <a:pt x="827778" y="0"/>
                  </a:lnTo>
                  <a:close/>
                </a:path>
              </a:pathLst>
            </a:custGeom>
            <a:solidFill>
              <a:srgbClr val="ACB8C0"/>
            </a:solidFill>
            <a:ln w="38100" cap="sq">
              <a:solidFill>
                <a:srgbClr val="FF5757"/>
              </a:solidFill>
              <a:prstDash val="solid"/>
              <a:miter/>
            </a:ln>
          </p:spPr>
        </p:sp>
        <p:sp>
          <p:nvSpPr>
            <p:cNvPr id="9" name="TextBox 9"/>
            <p:cNvSpPr txBox="1"/>
            <p:nvPr/>
          </p:nvSpPr>
          <p:spPr>
            <a:xfrm>
              <a:off x="0" y="-28575"/>
              <a:ext cx="916678" cy="434975"/>
            </a:xfrm>
            <a:prstGeom prst="rect">
              <a:avLst/>
            </a:prstGeom>
          </p:spPr>
          <p:txBody>
            <a:bodyPr lIns="50800" tIns="50800" rIns="50800" bIns="50800" rtlCol="0" anchor="ctr"/>
            <a:lstStyle/>
            <a:p>
              <a:pPr algn="ctr">
                <a:lnSpc>
                  <a:spcPts val="2346"/>
                </a:lnSpc>
              </a:pPr>
              <a:endParaRPr/>
            </a:p>
          </p:txBody>
        </p:sp>
      </p:grpSp>
      <p:sp>
        <p:nvSpPr>
          <p:cNvPr id="10" name="Freeform 10"/>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9"/>
            <a:stretch>
              <a:fillRect/>
            </a:stretch>
          </a:blipFill>
        </p:spPr>
      </p:sp>
      <p:sp>
        <p:nvSpPr>
          <p:cNvPr id="11" name="TextBox 11"/>
          <p:cNvSpPr txBox="1"/>
          <p:nvPr/>
        </p:nvSpPr>
        <p:spPr>
          <a:xfrm>
            <a:off x="1780861" y="503690"/>
            <a:ext cx="4445728" cy="354584"/>
          </a:xfrm>
          <a:prstGeom prst="rect">
            <a:avLst/>
          </a:prstGeom>
        </p:spPr>
        <p:txBody>
          <a:bodyPr wrap="square" lIns="0" tIns="0" rIns="0" bIns="0" rtlCol="0" anchor="t">
            <a:spAutoFit/>
          </a:bodyPr>
          <a:lstStyle/>
          <a:p>
            <a:pPr algn="ctr">
              <a:lnSpc>
                <a:spcPts val="3080"/>
              </a:lnSpc>
            </a:pPr>
            <a:r>
              <a:rPr lang="en-US" sz="2200" dirty="0">
                <a:solidFill>
                  <a:srgbClr val="FFFFFF"/>
                </a:solidFill>
                <a:latin typeface="HK Modular"/>
                <a:ea typeface="HK Modular"/>
                <a:cs typeface="HK Modular"/>
                <a:sym typeface="HK Modular"/>
              </a:rPr>
              <a:t>Feature Extraction</a:t>
            </a:r>
          </a:p>
        </p:txBody>
      </p:sp>
      <p:sp>
        <p:nvSpPr>
          <p:cNvPr id="12" name="TextBox 12"/>
          <p:cNvSpPr txBox="1"/>
          <p:nvPr/>
        </p:nvSpPr>
        <p:spPr>
          <a:xfrm>
            <a:off x="1028700" y="1238747"/>
            <a:ext cx="9190580" cy="3601684"/>
          </a:xfrm>
          <a:prstGeom prst="rect">
            <a:avLst/>
          </a:prstGeom>
        </p:spPr>
        <p:txBody>
          <a:bodyPr lIns="0" tIns="0" rIns="0" bIns="0" rtlCol="0" anchor="t">
            <a:spAutoFit/>
          </a:bodyPr>
          <a:lstStyle/>
          <a:p>
            <a:pPr marL="413239" lvl="1" indent="-206619" algn="l">
              <a:lnSpc>
                <a:spcPts val="2641"/>
              </a:lnSpc>
              <a:buFont typeface="Arial"/>
              <a:buChar char="•"/>
            </a:pPr>
            <a:r>
              <a:rPr lang="en-US" sz="1914">
                <a:solidFill>
                  <a:srgbClr val="FFFFFF"/>
                </a:solidFill>
                <a:latin typeface="XB Niloofar"/>
                <a:ea typeface="XB Niloofar"/>
                <a:cs typeface="XB Niloofar"/>
                <a:sym typeface="XB Niloofar"/>
              </a:rPr>
              <a:t>Deal with the categorical features and Converting the `type` categorical variable into `numerical` by mapping.</a:t>
            </a:r>
          </a:p>
          <a:p>
            <a:pPr marL="413239" lvl="1" indent="-206619" algn="l">
              <a:lnSpc>
                <a:spcPts val="2641"/>
              </a:lnSpc>
              <a:buFont typeface="Arial"/>
              <a:buChar char="•"/>
            </a:pPr>
            <a:r>
              <a:rPr lang="en-US" sz="1914">
                <a:solidFill>
                  <a:srgbClr val="FFFFFF"/>
                </a:solidFill>
                <a:latin typeface="XB Niloofar"/>
                <a:ea typeface="XB Niloofar"/>
                <a:cs typeface="XB Niloofar"/>
                <a:sym typeface="XB Niloofar"/>
              </a:rPr>
              <a:t>Positive correlation were observed between the target variables and “step” and “amount”.</a:t>
            </a:r>
          </a:p>
          <a:p>
            <a:pPr algn="l">
              <a:lnSpc>
                <a:spcPts val="2641"/>
              </a:lnSpc>
            </a:pPr>
            <a:endParaRPr lang="en-US" sz="1914">
              <a:solidFill>
                <a:srgbClr val="FFFFFF"/>
              </a:solidFill>
              <a:latin typeface="XB Niloofar"/>
              <a:ea typeface="XB Niloofar"/>
              <a:cs typeface="XB Niloofar"/>
              <a:sym typeface="XB Niloofar"/>
            </a:endParaRPr>
          </a:p>
          <a:p>
            <a:pPr marL="413239" lvl="1" indent="-206619" algn="l">
              <a:lnSpc>
                <a:spcPts val="2641"/>
              </a:lnSpc>
              <a:buFont typeface="Arial"/>
              <a:buChar char="•"/>
            </a:pPr>
            <a:r>
              <a:rPr lang="en-US" sz="1914">
                <a:solidFill>
                  <a:srgbClr val="FFFFFF"/>
                </a:solidFill>
                <a:latin typeface="XB Niloofar"/>
                <a:ea typeface="XB Niloofar"/>
                <a:cs typeface="XB Niloofar"/>
                <a:sym typeface="XB Niloofar"/>
              </a:rPr>
              <a:t>But “bal_of_receipient_after_transaction”, “bal_of_recepient_before_transaction”  and “bal_after_transaction" looks like highly negatively correlated with target.</a:t>
            </a:r>
          </a:p>
          <a:p>
            <a:pPr algn="l">
              <a:lnSpc>
                <a:spcPts val="2641"/>
              </a:lnSpc>
            </a:pPr>
            <a:endParaRPr lang="en-US" sz="1914">
              <a:solidFill>
                <a:srgbClr val="FFFFFF"/>
              </a:solidFill>
              <a:latin typeface="XB Niloofar"/>
              <a:ea typeface="XB Niloofar"/>
              <a:cs typeface="XB Niloofar"/>
              <a:sym typeface="XB Niloofar"/>
            </a:endParaRPr>
          </a:p>
          <a:p>
            <a:pPr marL="413239" lvl="1" indent="-206619" algn="l">
              <a:lnSpc>
                <a:spcPts val="2641"/>
              </a:lnSpc>
              <a:buFont typeface="Arial"/>
              <a:buChar char="•"/>
            </a:pPr>
            <a:r>
              <a:rPr lang="en-US" sz="1914">
                <a:solidFill>
                  <a:srgbClr val="FFFFFF"/>
                </a:solidFill>
                <a:latin typeface="XB Niloofar"/>
                <a:ea typeface="XB Niloofar"/>
                <a:cs typeface="XB Niloofar"/>
                <a:sym typeface="XB Niloofar"/>
              </a:rPr>
              <a:t>Additionally, “type” and “bal_before_transaction” exhibited moderate correlation with the target.</a:t>
            </a:r>
          </a:p>
          <a:p>
            <a:pPr algn="l">
              <a:lnSpc>
                <a:spcPts val="2641"/>
              </a:lnSpc>
            </a:pPr>
            <a:endParaRPr lang="en-US" sz="1914">
              <a:solidFill>
                <a:srgbClr val="FFFFFF"/>
              </a:solidFill>
              <a:latin typeface="XB Niloofar"/>
              <a:ea typeface="XB Niloofar"/>
              <a:cs typeface="XB Niloofar"/>
              <a:sym typeface="XB Niloofar"/>
            </a:endParaRPr>
          </a:p>
        </p:txBody>
      </p:sp>
      <p:sp>
        <p:nvSpPr>
          <p:cNvPr id="13" name="TextBox 13"/>
          <p:cNvSpPr txBox="1"/>
          <p:nvPr/>
        </p:nvSpPr>
        <p:spPr>
          <a:xfrm>
            <a:off x="8800407" y="6232087"/>
            <a:ext cx="9155804" cy="2473585"/>
          </a:xfrm>
          <a:prstGeom prst="rect">
            <a:avLst/>
          </a:prstGeom>
        </p:spPr>
        <p:txBody>
          <a:bodyPr lIns="0" tIns="0" rIns="0" bIns="0" rtlCol="0" anchor="t">
            <a:spAutoFit/>
          </a:bodyPr>
          <a:lstStyle/>
          <a:p>
            <a:pPr marL="443813" lvl="1" indent="-221907" algn="l">
              <a:lnSpc>
                <a:spcPts val="2836"/>
              </a:lnSpc>
              <a:buFont typeface="Arial"/>
              <a:buChar char="•"/>
            </a:pPr>
            <a:r>
              <a:rPr lang="en-US" sz="2055">
                <a:solidFill>
                  <a:srgbClr val="FFFFFF"/>
                </a:solidFill>
                <a:latin typeface="XB Niloofar"/>
                <a:ea typeface="XB Niloofar"/>
                <a:cs typeface="XB Niloofar"/>
                <a:sym typeface="XB Niloofar"/>
              </a:rPr>
              <a:t>This heatmap visualizes the correlation of numerical features in the dataset with the fraud_transaction variable, highlighting how different factors relate to fraudulent activity.</a:t>
            </a:r>
          </a:p>
          <a:p>
            <a:pPr marL="443813" lvl="1" indent="-221907" algn="l">
              <a:lnSpc>
                <a:spcPts val="2836"/>
              </a:lnSpc>
              <a:buFont typeface="Arial"/>
              <a:buChar char="•"/>
            </a:pPr>
            <a:r>
              <a:rPr lang="en-US" sz="2055">
                <a:solidFill>
                  <a:srgbClr val="FFFFFF"/>
                </a:solidFill>
                <a:latin typeface="XB Niloofar"/>
                <a:ea typeface="XB Niloofar"/>
                <a:cs typeface="XB Niloofar"/>
                <a:sym typeface="XB Niloofar"/>
              </a:rPr>
              <a:t>Easily identify ‘type’, ‘amount’, ‘step’, and ‘bal_before_transaction’ is highly corelated with fraud_transaction.</a:t>
            </a:r>
          </a:p>
          <a:p>
            <a:pPr marL="443813" lvl="1" indent="-221907" algn="l">
              <a:lnSpc>
                <a:spcPts val="2836"/>
              </a:lnSpc>
              <a:buFont typeface="Arial"/>
              <a:buChar char="•"/>
            </a:pPr>
            <a:r>
              <a:rPr lang="en-US" sz="2055">
                <a:solidFill>
                  <a:srgbClr val="FFFFFF"/>
                </a:solidFill>
                <a:latin typeface="XB Niloofar"/>
                <a:ea typeface="XB Niloofar"/>
                <a:cs typeface="XB Niloofar"/>
                <a:sym typeface="XB Niloofar"/>
              </a:rPr>
              <a:t>So, we can drop rest of feature wich is negative with  fraud_transaction or we can carry Forword in training.</a:t>
            </a:r>
          </a:p>
        </p:txBody>
      </p:sp>
      <p:sp>
        <p:nvSpPr>
          <p:cNvPr id="14" name="TextBox 14"/>
          <p:cNvSpPr txBox="1"/>
          <p:nvPr/>
        </p:nvSpPr>
        <p:spPr>
          <a:xfrm>
            <a:off x="252506" y="333586"/>
            <a:ext cx="1023342"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1518867" y="1915506"/>
            <a:ext cx="6769133" cy="6627024"/>
          </a:xfrm>
          <a:custGeom>
            <a:avLst/>
            <a:gdLst/>
            <a:ahLst/>
            <a:cxnLst/>
            <a:rect l="l" t="t" r="r" b="b"/>
            <a:pathLst>
              <a:path w="6769133" h="6627024">
                <a:moveTo>
                  <a:pt x="0" y="0"/>
                </a:moveTo>
                <a:lnTo>
                  <a:pt x="6769133" y="0"/>
                </a:lnTo>
                <a:lnTo>
                  <a:pt x="6769133" y="6627025"/>
                </a:lnTo>
                <a:lnTo>
                  <a:pt x="0" y="6627025"/>
                </a:lnTo>
                <a:lnTo>
                  <a:pt x="0" y="0"/>
                </a:lnTo>
                <a:close/>
              </a:path>
            </a:pathLst>
          </a:custGeom>
          <a:blipFill>
            <a:blip r:embed="rId3"/>
            <a:stretch>
              <a:fillRect l="-67107" t="-26749" r="-85502" b="-18390"/>
            </a:stretch>
          </a:blipFill>
        </p:spPr>
      </p:sp>
      <p:pic>
        <p:nvPicPr>
          <p:cNvPr id="4" name="Picture 4"/>
          <p:cNvPicPr>
            <a:picLocks noChangeAspect="1"/>
          </p:cNvPicPr>
          <p:nvPr/>
        </p:nvPicPr>
        <p:blipFill>
          <a:blip r:embed="rId4">
            <a:alphaModFix amt="59000"/>
          </a:blip>
          <a:srcRect/>
          <a:stretch>
            <a:fillRect/>
          </a:stretch>
        </p:blipFill>
        <p:spPr>
          <a:xfrm>
            <a:off x="1028700" y="563872"/>
            <a:ext cx="5506462" cy="1288261"/>
          </a:xfrm>
          <a:prstGeom prst="rect">
            <a:avLst/>
          </a:prstGeom>
          <a:ln w="38100" cap="sq">
            <a:solidFill>
              <a:srgbClr val="000000">
                <a:alpha val="58824"/>
              </a:srgbClr>
            </a:solidFill>
            <a:prstDash val="solid"/>
          </a:ln>
        </p:spPr>
      </p:pic>
      <p:sp>
        <p:nvSpPr>
          <p:cNvPr id="5" name="Freeform 5"/>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5"/>
            <a:stretch>
              <a:fillRect/>
            </a:stretch>
          </a:blipFill>
        </p:spPr>
      </p:sp>
      <p:sp>
        <p:nvSpPr>
          <p:cNvPr id="6" name="TextBox 6"/>
          <p:cNvSpPr txBox="1"/>
          <p:nvPr/>
        </p:nvSpPr>
        <p:spPr>
          <a:xfrm>
            <a:off x="283197" y="2164712"/>
            <a:ext cx="11541342" cy="6377818"/>
          </a:xfrm>
          <a:prstGeom prst="rect">
            <a:avLst/>
          </a:prstGeom>
        </p:spPr>
        <p:txBody>
          <a:bodyPr lIns="0" tIns="0" rIns="0" bIns="0" rtlCol="0" anchor="t">
            <a:spAutoFit/>
          </a:bodyPr>
          <a:lstStyle/>
          <a:p>
            <a:pPr marL="666841" lvl="1" indent="-333421" algn="l">
              <a:lnSpc>
                <a:spcPts val="4262"/>
              </a:lnSpc>
              <a:buFont typeface="Arial"/>
              <a:buChar char="•"/>
            </a:pPr>
            <a:r>
              <a:rPr lang="en-US" sz="3088" b="1">
                <a:solidFill>
                  <a:srgbClr val="56AEFF"/>
                </a:solidFill>
                <a:latin typeface="XB Niloofar Bold"/>
                <a:ea typeface="XB Niloofar Bold"/>
                <a:cs typeface="XB Niloofar Bold"/>
                <a:sym typeface="XB Niloofar Bold"/>
              </a:rPr>
              <a:t>Irrelevant Feature Removal</a:t>
            </a:r>
            <a:r>
              <a:rPr lang="en-US" sz="3088">
                <a:solidFill>
                  <a:srgbClr val="FFFFFF"/>
                </a:solidFill>
                <a:latin typeface="XB Niloofar"/>
                <a:ea typeface="XB Niloofar"/>
                <a:cs typeface="XB Niloofar"/>
                <a:sym typeface="XB Niloofar"/>
              </a:rPr>
              <a:t>: All features in the dataset appears to be relevant based on EDA. We will retain all the columns, ensuring no valuable information is lost, especially given the dataset’s small size.</a:t>
            </a:r>
          </a:p>
          <a:p>
            <a:pPr algn="l">
              <a:lnSpc>
                <a:spcPts val="4262"/>
              </a:lnSpc>
            </a:pPr>
            <a:endParaRPr lang="en-US" sz="3088">
              <a:solidFill>
                <a:srgbClr val="FFFFFF"/>
              </a:solidFill>
              <a:latin typeface="XB Niloofar"/>
              <a:ea typeface="XB Niloofar"/>
              <a:cs typeface="XB Niloofar"/>
              <a:sym typeface="XB Niloofar"/>
            </a:endParaRPr>
          </a:p>
          <a:p>
            <a:pPr marL="666841" lvl="1" indent="-333421" algn="l">
              <a:lnSpc>
                <a:spcPts val="4262"/>
              </a:lnSpc>
              <a:buFont typeface="Arial"/>
              <a:buChar char="•"/>
            </a:pPr>
            <a:r>
              <a:rPr lang="en-US" sz="3088" b="1">
                <a:solidFill>
                  <a:srgbClr val="56AEFF"/>
                </a:solidFill>
                <a:latin typeface="XB Niloofar Bold"/>
                <a:ea typeface="XB Niloofar Bold"/>
                <a:cs typeface="XB Niloofar Bold"/>
                <a:sym typeface="XB Niloofar Bold"/>
              </a:rPr>
              <a:t>Categorical Feature Encoding</a:t>
            </a:r>
            <a:r>
              <a:rPr lang="en-US" sz="3088">
                <a:solidFill>
                  <a:srgbClr val="FFFFFF"/>
                </a:solidFill>
                <a:latin typeface="XB Niloofar"/>
                <a:ea typeface="XB Niloofar"/>
                <a:cs typeface="XB Niloofar"/>
                <a:sym typeface="XB Niloofar"/>
              </a:rPr>
              <a:t>: Applied label encoding to the columns on “type” since these variables are nominal variables.</a:t>
            </a:r>
          </a:p>
          <a:p>
            <a:pPr algn="l">
              <a:lnSpc>
                <a:spcPts val="4262"/>
              </a:lnSpc>
            </a:pPr>
            <a:endParaRPr lang="en-US" sz="3088">
              <a:solidFill>
                <a:srgbClr val="FFFFFF"/>
              </a:solidFill>
              <a:latin typeface="XB Niloofar"/>
              <a:ea typeface="XB Niloofar"/>
              <a:cs typeface="XB Niloofar"/>
              <a:sym typeface="XB Niloofar"/>
            </a:endParaRPr>
          </a:p>
          <a:p>
            <a:pPr marL="666841" lvl="1" indent="-333421" algn="l">
              <a:lnSpc>
                <a:spcPts val="4262"/>
              </a:lnSpc>
              <a:buFont typeface="Arial"/>
              <a:buChar char="•"/>
            </a:pPr>
            <a:r>
              <a:rPr lang="en-US" sz="3088" b="1">
                <a:solidFill>
                  <a:srgbClr val="56AEFF"/>
                </a:solidFill>
                <a:latin typeface="XB Niloofar Bold"/>
                <a:ea typeface="XB Niloofar Bold"/>
                <a:cs typeface="XB Niloofar Bold"/>
                <a:sym typeface="XB Niloofar Bold"/>
              </a:rPr>
              <a:t>Feature Scalling: </a:t>
            </a:r>
            <a:r>
              <a:rPr lang="en-US" sz="3088">
                <a:solidFill>
                  <a:srgbClr val="FFFFFF"/>
                </a:solidFill>
                <a:latin typeface="XB Niloofar"/>
                <a:ea typeface="XB Niloofar"/>
                <a:cs typeface="XB Niloofar"/>
                <a:sym typeface="XB Niloofar"/>
              </a:rPr>
              <a:t>Standardizing our features prepares our dataset for more effective modeling, ensuring that our machine learning algorithms can learn from the data without bias introduced by varying scales of measurement.</a:t>
            </a:r>
          </a:p>
        </p:txBody>
      </p:sp>
      <p:sp>
        <p:nvSpPr>
          <p:cNvPr id="7" name="TextBox 7"/>
          <p:cNvSpPr txBox="1"/>
          <p:nvPr/>
        </p:nvSpPr>
        <p:spPr>
          <a:xfrm>
            <a:off x="1196370" y="690341"/>
            <a:ext cx="5338792" cy="987450"/>
          </a:xfrm>
          <a:prstGeom prst="rect">
            <a:avLst/>
          </a:prstGeom>
        </p:spPr>
        <p:txBody>
          <a:bodyPr wrap="square" lIns="0" tIns="0" rIns="0" bIns="0" rtlCol="0" anchor="t">
            <a:spAutoFit/>
          </a:bodyPr>
          <a:lstStyle/>
          <a:p>
            <a:pPr algn="l">
              <a:lnSpc>
                <a:spcPts val="7650"/>
              </a:lnSpc>
              <a:spcBef>
                <a:spcPct val="0"/>
              </a:spcBef>
            </a:pPr>
            <a:r>
              <a:rPr lang="en-US" sz="5543" dirty="0">
                <a:solidFill>
                  <a:srgbClr val="FFFFFF"/>
                </a:solidFill>
                <a:latin typeface="XB Niloofar"/>
                <a:ea typeface="XB Niloofar"/>
                <a:cs typeface="XB Niloofar"/>
                <a:sym typeface="XB Niloofar"/>
              </a:rPr>
              <a:t>Feature Selection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528355" cy="1534058"/>
          </a:xfrm>
          <a:custGeom>
            <a:avLst/>
            <a:gdLst/>
            <a:ahLst/>
            <a:cxnLst/>
            <a:rect l="l" t="t" r="r" b="b"/>
            <a:pathLst>
              <a:path w="1528355" h="1534058">
                <a:moveTo>
                  <a:pt x="0" y="0"/>
                </a:moveTo>
                <a:lnTo>
                  <a:pt x="1528355" y="0"/>
                </a:lnTo>
                <a:lnTo>
                  <a:pt x="1528355" y="1534058"/>
                </a:lnTo>
                <a:lnTo>
                  <a:pt x="0" y="1534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8355" y="391017"/>
            <a:ext cx="4056581" cy="457287"/>
          </a:xfrm>
          <a:custGeom>
            <a:avLst/>
            <a:gdLst/>
            <a:ahLst/>
            <a:cxnLst/>
            <a:rect l="l" t="t" r="r" b="b"/>
            <a:pathLst>
              <a:path w="4056581" h="457287">
                <a:moveTo>
                  <a:pt x="0" y="0"/>
                </a:moveTo>
                <a:lnTo>
                  <a:pt x="4056581" y="0"/>
                </a:lnTo>
                <a:lnTo>
                  <a:pt x="4056581" y="457288"/>
                </a:lnTo>
                <a:lnTo>
                  <a:pt x="0" y="4572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9991891" y="848305"/>
            <a:ext cx="8145735" cy="8838989"/>
          </a:xfrm>
          <a:custGeom>
            <a:avLst/>
            <a:gdLst/>
            <a:ahLst/>
            <a:cxnLst/>
            <a:rect l="l" t="t" r="r" b="b"/>
            <a:pathLst>
              <a:path w="8145735" h="8838989">
                <a:moveTo>
                  <a:pt x="0" y="0"/>
                </a:moveTo>
                <a:lnTo>
                  <a:pt x="8145735" y="0"/>
                </a:lnTo>
                <a:lnTo>
                  <a:pt x="8145735" y="8838989"/>
                </a:lnTo>
                <a:lnTo>
                  <a:pt x="0" y="8838989"/>
                </a:lnTo>
                <a:lnTo>
                  <a:pt x="0" y="0"/>
                </a:lnTo>
                <a:close/>
              </a:path>
            </a:pathLst>
          </a:custGeom>
          <a:blipFill>
            <a:blip r:embed="rId7"/>
            <a:stretch>
              <a:fillRect l="-191082" t="-34117" r="-2425" b="-18031"/>
            </a:stretch>
          </a:blipFill>
        </p:spPr>
      </p:sp>
      <p:sp>
        <p:nvSpPr>
          <p:cNvPr id="6" name="Freeform 6"/>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8"/>
            <a:stretch>
              <a:fillRect/>
            </a:stretch>
          </a:blipFill>
        </p:spPr>
      </p:sp>
      <p:sp>
        <p:nvSpPr>
          <p:cNvPr id="7" name="TextBox 7"/>
          <p:cNvSpPr txBox="1"/>
          <p:nvPr/>
        </p:nvSpPr>
        <p:spPr>
          <a:xfrm>
            <a:off x="1528355" y="2979953"/>
            <a:ext cx="14361229" cy="3655695"/>
          </a:xfrm>
          <a:prstGeom prst="rect">
            <a:avLst/>
          </a:prstGeom>
        </p:spPr>
        <p:txBody>
          <a:bodyPr lIns="0" tIns="0" rIns="0" bIns="0" rtlCol="0" anchor="t">
            <a:spAutoFit/>
          </a:bodyPr>
          <a:lstStyle/>
          <a:p>
            <a:pPr algn="l">
              <a:lnSpc>
                <a:spcPts val="4140"/>
              </a:lnSpc>
            </a:pPr>
            <a:r>
              <a:rPr lang="en-US" sz="3000">
                <a:solidFill>
                  <a:srgbClr val="FF914D"/>
                </a:solidFill>
                <a:latin typeface="XB Niloofar"/>
                <a:ea typeface="XB Niloofar"/>
                <a:cs typeface="XB Niloofar"/>
                <a:sym typeface="XB Niloofar"/>
              </a:rPr>
              <a:t>Spliting data into X and Y</a:t>
            </a:r>
          </a:p>
          <a:p>
            <a:pPr algn="l">
              <a:lnSpc>
                <a:spcPts val="4140"/>
              </a:lnSpc>
            </a:pPr>
            <a:r>
              <a:rPr lang="en-US" sz="3000">
                <a:solidFill>
                  <a:srgbClr val="FFFFFF"/>
                </a:solidFill>
                <a:latin typeface="XB Niloofar"/>
                <a:ea typeface="XB Niloofar"/>
                <a:cs typeface="XB Niloofar"/>
                <a:sym typeface="XB Niloofar"/>
              </a:rPr>
              <a:t>•We divided the dataset into two parts: X and y.</a:t>
            </a:r>
          </a:p>
          <a:p>
            <a:pPr algn="l">
              <a:lnSpc>
                <a:spcPts val="4140"/>
              </a:lnSpc>
            </a:pPr>
            <a:endParaRPr lang="en-US" sz="3000">
              <a:solidFill>
                <a:srgbClr val="FFFFFF"/>
              </a:solidFill>
              <a:latin typeface="XB Niloofar"/>
              <a:ea typeface="XB Niloofar"/>
              <a:cs typeface="XB Niloofar"/>
              <a:sym typeface="XB Niloofar"/>
            </a:endParaRPr>
          </a:p>
          <a:p>
            <a:pPr algn="l">
              <a:lnSpc>
                <a:spcPts val="4140"/>
              </a:lnSpc>
            </a:pPr>
            <a:r>
              <a:rPr lang="en-US" sz="3000">
                <a:solidFill>
                  <a:srgbClr val="FFFFFF"/>
                </a:solidFill>
                <a:latin typeface="XB Niloofar"/>
                <a:ea typeface="XB Niloofar"/>
                <a:cs typeface="XB Niloofar"/>
                <a:sym typeface="XB Niloofar"/>
              </a:rPr>
              <a:t>•"X" typically represents the independent Variables, and "y" represents the Dependent (target variable) that we want to predict or understand.</a:t>
            </a:r>
          </a:p>
          <a:p>
            <a:pPr algn="l">
              <a:lnSpc>
                <a:spcPts val="4140"/>
              </a:lnSpc>
            </a:pPr>
            <a:endParaRPr lang="en-US" sz="3000">
              <a:solidFill>
                <a:srgbClr val="FFFFFF"/>
              </a:solidFill>
              <a:latin typeface="XB Niloofar"/>
              <a:ea typeface="XB Niloofar"/>
              <a:cs typeface="XB Niloofar"/>
              <a:sym typeface="XB Niloofar"/>
            </a:endParaRPr>
          </a:p>
          <a:p>
            <a:pPr algn="l">
              <a:lnSpc>
                <a:spcPts val="4140"/>
              </a:lnSpc>
              <a:spcBef>
                <a:spcPct val="0"/>
              </a:spcBef>
            </a:pPr>
            <a:endParaRPr lang="en-US" sz="3000">
              <a:solidFill>
                <a:srgbClr val="FFFFFF"/>
              </a:solidFill>
              <a:latin typeface="XB Niloofar"/>
              <a:ea typeface="XB Niloofar"/>
              <a:cs typeface="XB Niloofar"/>
              <a:sym typeface="XB Niloofar"/>
            </a:endParaRPr>
          </a:p>
        </p:txBody>
      </p:sp>
      <p:grpSp>
        <p:nvGrpSpPr>
          <p:cNvPr id="8" name="Group 8"/>
          <p:cNvGrpSpPr>
            <a:grpSpLocks noChangeAspect="1"/>
          </p:cNvGrpSpPr>
          <p:nvPr/>
        </p:nvGrpSpPr>
        <p:grpSpPr>
          <a:xfrm>
            <a:off x="252506" y="5877214"/>
            <a:ext cx="3593297" cy="4149304"/>
            <a:chOff x="0" y="0"/>
            <a:chExt cx="5499100" cy="6350000"/>
          </a:xfrm>
        </p:grpSpPr>
        <p:sp>
          <p:nvSpPr>
            <p:cNvPr id="9" name="Freeform 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9">
                <a:alphaModFix amt="55000"/>
              </a:blip>
              <a:stretch>
                <a:fillRect t="-1740" b="-1740"/>
              </a:stretch>
            </a:blipFill>
          </p:spPr>
        </p:sp>
      </p:grpSp>
      <p:sp>
        <p:nvSpPr>
          <p:cNvPr id="10" name="TextBox 10"/>
          <p:cNvSpPr txBox="1"/>
          <p:nvPr/>
        </p:nvSpPr>
        <p:spPr>
          <a:xfrm>
            <a:off x="1807900" y="412445"/>
            <a:ext cx="3116633" cy="354584"/>
          </a:xfrm>
          <a:prstGeom prst="rect">
            <a:avLst/>
          </a:prstGeom>
        </p:spPr>
        <p:txBody>
          <a:bodyPr wrap="square" lIns="0" tIns="0" rIns="0" bIns="0" rtlCol="0" anchor="t">
            <a:spAutoFit/>
          </a:bodyPr>
          <a:lstStyle/>
          <a:p>
            <a:pPr algn="ctr">
              <a:lnSpc>
                <a:spcPts val="3080"/>
              </a:lnSpc>
            </a:pPr>
            <a:r>
              <a:rPr lang="en-US" sz="2200" dirty="0" err="1">
                <a:solidFill>
                  <a:srgbClr val="FFFFFF"/>
                </a:solidFill>
                <a:latin typeface="HK Modular"/>
                <a:ea typeface="HK Modular"/>
                <a:cs typeface="HK Modular"/>
                <a:sym typeface="HK Modular"/>
              </a:rPr>
              <a:t>MOdel</a:t>
            </a:r>
            <a:r>
              <a:rPr lang="en-US" sz="2200" dirty="0">
                <a:solidFill>
                  <a:srgbClr val="FFFFFF"/>
                </a:solidFill>
                <a:latin typeface="HK Modular"/>
                <a:ea typeface="HK Modular"/>
                <a:cs typeface="HK Modular"/>
                <a:sym typeface="HK Modular"/>
              </a:rPr>
              <a:t> </a:t>
            </a:r>
            <a:r>
              <a:rPr lang="en-US" sz="2200" dirty="0" err="1">
                <a:solidFill>
                  <a:srgbClr val="FFFFFF"/>
                </a:solidFill>
                <a:latin typeface="HK Modular"/>
                <a:ea typeface="HK Modular"/>
                <a:cs typeface="HK Modular"/>
                <a:sym typeface="HK Modular"/>
              </a:rPr>
              <a:t>Traning</a:t>
            </a:r>
            <a:endParaRPr lang="en-US" sz="2200" dirty="0">
              <a:solidFill>
                <a:srgbClr val="FFFFFF"/>
              </a:solidFill>
              <a:latin typeface="HK Modular"/>
              <a:ea typeface="HK Modular"/>
              <a:cs typeface="HK Modular"/>
              <a:sym typeface="HK Modular"/>
            </a:endParaRPr>
          </a:p>
        </p:txBody>
      </p:sp>
      <p:sp>
        <p:nvSpPr>
          <p:cNvPr id="11" name="TextBox 11"/>
          <p:cNvSpPr txBox="1"/>
          <p:nvPr/>
        </p:nvSpPr>
        <p:spPr>
          <a:xfrm>
            <a:off x="252506" y="333586"/>
            <a:ext cx="1023342"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05</a:t>
            </a:r>
          </a:p>
        </p:txBody>
      </p:sp>
      <p:sp>
        <p:nvSpPr>
          <p:cNvPr id="12" name="TextBox 12"/>
          <p:cNvSpPr txBox="1"/>
          <p:nvPr/>
        </p:nvSpPr>
        <p:spPr>
          <a:xfrm>
            <a:off x="1528355" y="1476908"/>
            <a:ext cx="11801678" cy="1560195"/>
          </a:xfrm>
          <a:prstGeom prst="rect">
            <a:avLst/>
          </a:prstGeom>
        </p:spPr>
        <p:txBody>
          <a:bodyPr lIns="0" tIns="0" rIns="0" bIns="0" rtlCol="0" anchor="t">
            <a:spAutoFit/>
          </a:bodyPr>
          <a:lstStyle/>
          <a:p>
            <a:pPr algn="l">
              <a:lnSpc>
                <a:spcPts val="4140"/>
              </a:lnSpc>
            </a:pPr>
            <a:r>
              <a:rPr lang="en-US" sz="3000">
                <a:solidFill>
                  <a:srgbClr val="FF914D"/>
                </a:solidFill>
                <a:latin typeface="XB Niloofar"/>
                <a:ea typeface="XB Niloofar"/>
                <a:cs typeface="XB Niloofar"/>
                <a:sym typeface="XB Niloofar"/>
              </a:rPr>
              <a:t>Train, Test, Split</a:t>
            </a:r>
          </a:p>
          <a:p>
            <a:pPr algn="l">
              <a:lnSpc>
                <a:spcPts val="4140"/>
              </a:lnSpc>
            </a:pPr>
            <a:r>
              <a:rPr lang="en-US" sz="3000">
                <a:solidFill>
                  <a:srgbClr val="FFFFFF"/>
                </a:solidFill>
                <a:latin typeface="XB Niloofar"/>
                <a:ea typeface="XB Niloofar"/>
                <a:cs typeface="XB Niloofar"/>
                <a:sym typeface="XB Niloofar"/>
              </a:rPr>
              <a:t>•We divided the data into training (70%) and testing (30%) sets.</a:t>
            </a:r>
          </a:p>
          <a:p>
            <a:pPr algn="l">
              <a:lnSpc>
                <a:spcPts val="4140"/>
              </a:lnSpc>
              <a:spcBef>
                <a:spcPct val="0"/>
              </a:spcBef>
            </a:pPr>
            <a:endParaRPr lang="en-US" sz="3000">
              <a:solidFill>
                <a:srgbClr val="FFFFFF"/>
              </a:solidFill>
              <a:latin typeface="XB Niloofar"/>
              <a:ea typeface="XB Niloofar"/>
              <a:cs typeface="XB Niloofar"/>
              <a:sym typeface="XB Niloof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3"/>
            <a:stretch>
              <a:fillRect/>
            </a:stretch>
          </a:blipFill>
        </p:spPr>
      </p:sp>
      <p:sp>
        <p:nvSpPr>
          <p:cNvPr id="4" name="TextBox 4"/>
          <p:cNvSpPr txBox="1"/>
          <p:nvPr/>
        </p:nvSpPr>
        <p:spPr>
          <a:xfrm>
            <a:off x="403372" y="203553"/>
            <a:ext cx="5354561" cy="1143204"/>
          </a:xfrm>
          <a:prstGeom prst="rect">
            <a:avLst/>
          </a:prstGeom>
        </p:spPr>
        <p:txBody>
          <a:bodyPr lIns="0" tIns="0" rIns="0" bIns="0" rtlCol="0" anchor="t">
            <a:spAutoFit/>
          </a:bodyPr>
          <a:lstStyle/>
          <a:p>
            <a:pPr algn="l">
              <a:lnSpc>
                <a:spcPts val="4932"/>
              </a:lnSpc>
            </a:pPr>
            <a:r>
              <a:rPr lang="en-US" sz="3574" b="1">
                <a:solidFill>
                  <a:srgbClr val="FF914D"/>
                </a:solidFill>
                <a:latin typeface="XB Niloofar Bold"/>
                <a:ea typeface="XB Niloofar Bold"/>
                <a:cs typeface="XB Niloofar Bold"/>
                <a:sym typeface="XB Niloofar Bold"/>
              </a:rPr>
              <a:t>MODEL SELECTION</a:t>
            </a:r>
          </a:p>
          <a:p>
            <a:pPr algn="l">
              <a:lnSpc>
                <a:spcPts val="4242"/>
              </a:lnSpc>
              <a:spcBef>
                <a:spcPct val="0"/>
              </a:spcBef>
            </a:pPr>
            <a:r>
              <a:rPr lang="en-US" sz="3074">
                <a:solidFill>
                  <a:srgbClr val="FF914D"/>
                </a:solidFill>
                <a:latin typeface="XB Niloofar"/>
                <a:ea typeface="XB Niloofar"/>
                <a:cs typeface="XB Niloofar"/>
                <a:sym typeface="XB Niloofar"/>
              </a:rPr>
              <a:t>Model Used:-</a:t>
            </a:r>
          </a:p>
        </p:txBody>
      </p:sp>
      <p:sp>
        <p:nvSpPr>
          <p:cNvPr id="5" name="TextBox 5"/>
          <p:cNvSpPr txBox="1"/>
          <p:nvPr/>
        </p:nvSpPr>
        <p:spPr>
          <a:xfrm>
            <a:off x="403372" y="1480509"/>
            <a:ext cx="17718098" cy="7052562"/>
          </a:xfrm>
          <a:prstGeom prst="rect">
            <a:avLst/>
          </a:prstGeom>
        </p:spPr>
        <p:txBody>
          <a:bodyPr lIns="0" tIns="0" rIns="0" bIns="0" rtlCol="0" anchor="t">
            <a:spAutoFit/>
          </a:bodyPr>
          <a:lstStyle/>
          <a:p>
            <a:pPr algn="l">
              <a:lnSpc>
                <a:spcPts val="3789"/>
              </a:lnSpc>
            </a:pPr>
            <a:r>
              <a:rPr lang="en-US" sz="2745">
                <a:solidFill>
                  <a:srgbClr val="FFFFFF"/>
                </a:solidFill>
                <a:latin typeface="XB Niloofar"/>
                <a:ea typeface="XB Niloofar"/>
                <a:cs typeface="XB Niloofar"/>
                <a:sym typeface="XB Niloofar"/>
              </a:rPr>
              <a:t>•</a:t>
            </a:r>
            <a:r>
              <a:rPr lang="en-US" sz="2745" b="1" u="sng">
                <a:solidFill>
                  <a:srgbClr val="FFFFFF"/>
                </a:solidFill>
                <a:latin typeface="XB Niloofar Bold"/>
                <a:ea typeface="XB Niloofar Bold"/>
                <a:cs typeface="XB Niloofar Bold"/>
                <a:sym typeface="XB Niloofar Bold"/>
              </a:rPr>
              <a:t>Logistic Regression</a:t>
            </a:r>
            <a:r>
              <a:rPr lang="en-US" sz="2745">
                <a:solidFill>
                  <a:srgbClr val="FFFFFF"/>
                </a:solidFill>
                <a:latin typeface="XB Niloofar"/>
                <a:ea typeface="XB Niloofar"/>
                <a:cs typeface="XB Niloofar"/>
                <a:sym typeface="XB Niloofar"/>
              </a:rPr>
              <a:t>: logistic Regression is commonly used for binary classification problems. it's preferred because it provides a simple an efficient way to model the relationship between the independent variables and the probability of a certain outcome.</a:t>
            </a:r>
          </a:p>
          <a:p>
            <a:pPr algn="l">
              <a:lnSpc>
                <a:spcPts val="3789"/>
              </a:lnSpc>
            </a:pPr>
            <a:endParaRPr lang="en-US" sz="2745">
              <a:solidFill>
                <a:srgbClr val="FFFFFF"/>
              </a:solidFill>
              <a:latin typeface="XB Niloofar"/>
              <a:ea typeface="XB Niloofar"/>
              <a:cs typeface="XB Niloofar"/>
              <a:sym typeface="XB Niloofar"/>
            </a:endParaRPr>
          </a:p>
          <a:p>
            <a:pPr algn="l">
              <a:lnSpc>
                <a:spcPts val="3789"/>
              </a:lnSpc>
            </a:pPr>
            <a:r>
              <a:rPr lang="en-US" sz="2745">
                <a:solidFill>
                  <a:srgbClr val="FFFFFF"/>
                </a:solidFill>
                <a:latin typeface="XB Niloofar"/>
                <a:ea typeface="XB Niloofar"/>
                <a:cs typeface="XB Niloofar"/>
                <a:sym typeface="XB Niloofar"/>
              </a:rPr>
              <a:t>•</a:t>
            </a:r>
            <a:r>
              <a:rPr lang="en-US" sz="2745" b="1" u="sng">
                <a:solidFill>
                  <a:srgbClr val="FFFFFF"/>
                </a:solidFill>
                <a:latin typeface="XB Niloofar Bold"/>
                <a:ea typeface="XB Niloofar Bold"/>
                <a:cs typeface="XB Niloofar Bold"/>
                <a:sym typeface="XB Niloofar Bold"/>
              </a:rPr>
              <a:t>Random Forest Algorithm</a:t>
            </a:r>
            <a:r>
              <a:rPr lang="en-US" sz="2745">
                <a:solidFill>
                  <a:srgbClr val="FFFFFF"/>
                </a:solidFill>
                <a:latin typeface="XB Niloofar"/>
                <a:ea typeface="XB Niloofar"/>
                <a:cs typeface="XB Niloofar"/>
                <a:sym typeface="XB Niloofar"/>
              </a:rPr>
              <a:t>: Random Forest: Random Forest is a robust supervised algorithm suitable for both regression and classification tasks.</a:t>
            </a:r>
          </a:p>
          <a:p>
            <a:pPr algn="l">
              <a:lnSpc>
                <a:spcPts val="3789"/>
              </a:lnSpc>
            </a:pPr>
            <a:endParaRPr lang="en-US" sz="2745">
              <a:solidFill>
                <a:srgbClr val="FFFFFF"/>
              </a:solidFill>
              <a:latin typeface="XB Niloofar"/>
              <a:ea typeface="XB Niloofar"/>
              <a:cs typeface="XB Niloofar"/>
              <a:sym typeface="XB Niloofar"/>
            </a:endParaRPr>
          </a:p>
          <a:p>
            <a:pPr algn="l">
              <a:lnSpc>
                <a:spcPts val="3789"/>
              </a:lnSpc>
            </a:pPr>
            <a:r>
              <a:rPr lang="en-US" sz="2745">
                <a:solidFill>
                  <a:srgbClr val="FFFFFF"/>
                </a:solidFill>
                <a:latin typeface="XB Niloofar"/>
                <a:ea typeface="XB Niloofar"/>
                <a:cs typeface="XB Niloofar"/>
                <a:sym typeface="XB Niloofar"/>
              </a:rPr>
              <a:t>•</a:t>
            </a:r>
            <a:r>
              <a:rPr lang="en-US" sz="2745" b="1" u="sng">
                <a:solidFill>
                  <a:srgbClr val="FFFFFF"/>
                </a:solidFill>
                <a:latin typeface="XB Niloofar Bold"/>
                <a:ea typeface="XB Niloofar Bold"/>
                <a:cs typeface="XB Niloofar Bold"/>
                <a:sym typeface="XB Niloofar Bold"/>
              </a:rPr>
              <a:t>Gradient Boosting Classifier</a:t>
            </a:r>
            <a:r>
              <a:rPr lang="en-US" sz="2745">
                <a:solidFill>
                  <a:srgbClr val="FFFFFF"/>
                </a:solidFill>
                <a:latin typeface="XB Niloofar"/>
                <a:ea typeface="XB Niloofar"/>
                <a:cs typeface="XB Niloofar"/>
                <a:sym typeface="XB Niloofar"/>
              </a:rPr>
              <a:t>: It is a robust and flexible tool for classification tasks, leveraging the power of ensemble learning to achieve high predictive performance. It’s particularly useful in scenarios where model accuracy and interpretability are crucial.</a:t>
            </a:r>
          </a:p>
          <a:p>
            <a:pPr algn="l">
              <a:lnSpc>
                <a:spcPts val="3789"/>
              </a:lnSpc>
            </a:pPr>
            <a:endParaRPr lang="en-US" sz="2745">
              <a:solidFill>
                <a:srgbClr val="FFFFFF"/>
              </a:solidFill>
              <a:latin typeface="XB Niloofar"/>
              <a:ea typeface="XB Niloofar"/>
              <a:cs typeface="XB Niloofar"/>
              <a:sym typeface="XB Niloofar"/>
            </a:endParaRPr>
          </a:p>
          <a:p>
            <a:pPr algn="l">
              <a:lnSpc>
                <a:spcPts val="3789"/>
              </a:lnSpc>
            </a:pPr>
            <a:r>
              <a:rPr lang="en-US" sz="2745">
                <a:solidFill>
                  <a:srgbClr val="FFFFFF"/>
                </a:solidFill>
                <a:latin typeface="XB Niloofar"/>
                <a:ea typeface="XB Niloofar"/>
                <a:cs typeface="XB Niloofar"/>
                <a:sym typeface="XB Niloofar"/>
              </a:rPr>
              <a:t>•</a:t>
            </a:r>
            <a:r>
              <a:rPr lang="en-US" sz="2745" b="1" u="sng">
                <a:solidFill>
                  <a:srgbClr val="FFFFFF"/>
                </a:solidFill>
                <a:latin typeface="XB Niloofar Bold"/>
                <a:ea typeface="XB Niloofar Bold"/>
                <a:cs typeface="XB Niloofar Bold"/>
                <a:sym typeface="XB Niloofar Bold"/>
              </a:rPr>
              <a:t>Support Vector Machine</a:t>
            </a:r>
            <a:r>
              <a:rPr lang="en-US" sz="2745">
                <a:solidFill>
                  <a:srgbClr val="FFFFFF"/>
                </a:solidFill>
                <a:latin typeface="XB Niloofar"/>
                <a:ea typeface="XB Niloofar"/>
                <a:cs typeface="XB Niloofar"/>
                <a:sym typeface="XB Niloofar"/>
              </a:rPr>
              <a:t>: SVM is a powerful supervised algorithm that works best on smaller datasets but on complex ones. Support Vector Machine(SVM)can be used for both regression and classification tasks, but generally, they work best in classification problems.</a:t>
            </a:r>
          </a:p>
          <a:p>
            <a:pPr algn="l">
              <a:lnSpc>
                <a:spcPts val="3789"/>
              </a:lnSpc>
              <a:spcBef>
                <a:spcPct val="0"/>
              </a:spcBef>
            </a:pPr>
            <a:endParaRPr lang="en-US" sz="2745">
              <a:solidFill>
                <a:srgbClr val="FFFFFF"/>
              </a:solidFill>
              <a:latin typeface="XB Niloofar"/>
              <a:ea typeface="XB Niloofar"/>
              <a:cs typeface="XB Niloofar"/>
              <a:sym typeface="XB Niloof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514" y="-1849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graphicFrame>
        <p:nvGraphicFramePr>
          <p:cNvPr id="3" name="Table 3"/>
          <p:cNvGraphicFramePr>
            <a:graphicFrameLocks noGrp="1"/>
          </p:cNvGraphicFramePr>
          <p:nvPr>
            <p:extLst>
              <p:ext uri="{D42A27DB-BD31-4B8C-83A1-F6EECF244321}">
                <p14:modId xmlns:p14="http://schemas.microsoft.com/office/powerpoint/2010/main" val="1962220926"/>
              </p:ext>
            </p:extLst>
          </p:nvPr>
        </p:nvGraphicFramePr>
        <p:xfrm>
          <a:off x="3835662" y="1145298"/>
          <a:ext cx="5364932" cy="2902471"/>
        </p:xfrm>
        <a:graphic>
          <a:graphicData uri="http://schemas.openxmlformats.org/drawingml/2006/table">
            <a:tbl>
              <a:tblPr/>
              <a:tblGrid>
                <a:gridCol w="1341233">
                  <a:extLst>
                    <a:ext uri="{9D8B030D-6E8A-4147-A177-3AD203B41FA5}">
                      <a16:colId xmlns:a16="http://schemas.microsoft.com/office/drawing/2014/main" val="20000"/>
                    </a:ext>
                  </a:extLst>
                </a:gridCol>
                <a:gridCol w="1341233">
                  <a:extLst>
                    <a:ext uri="{9D8B030D-6E8A-4147-A177-3AD203B41FA5}">
                      <a16:colId xmlns:a16="http://schemas.microsoft.com/office/drawing/2014/main" val="20001"/>
                    </a:ext>
                  </a:extLst>
                </a:gridCol>
                <a:gridCol w="1341233">
                  <a:extLst>
                    <a:ext uri="{9D8B030D-6E8A-4147-A177-3AD203B41FA5}">
                      <a16:colId xmlns:a16="http://schemas.microsoft.com/office/drawing/2014/main" val="20002"/>
                    </a:ext>
                  </a:extLst>
                </a:gridCol>
                <a:gridCol w="1341233">
                  <a:extLst>
                    <a:ext uri="{9D8B030D-6E8A-4147-A177-3AD203B41FA5}">
                      <a16:colId xmlns:a16="http://schemas.microsoft.com/office/drawing/2014/main" val="20003"/>
                    </a:ext>
                  </a:extLst>
                </a:gridCol>
              </a:tblGrid>
              <a:tr h="543207">
                <a:tc>
                  <a:txBody>
                    <a:bodyPr/>
                    <a:lstStyle/>
                    <a:p>
                      <a:pPr algn="ctr">
                        <a:lnSpc>
                          <a:spcPts val="1721"/>
                        </a:lnSpc>
                        <a:defRPr/>
                      </a:pP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tc>
                  <a:txBody>
                    <a:bodyPr/>
                    <a:lstStyle/>
                    <a:p>
                      <a:pPr algn="ctr">
                        <a:lnSpc>
                          <a:spcPts val="1721"/>
                        </a:lnSpc>
                        <a:defRPr/>
                      </a:pP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tc>
                  <a:txBody>
                    <a:bodyPr/>
                    <a:lstStyle/>
                    <a:p>
                      <a:pPr algn="ctr">
                        <a:lnSpc>
                          <a:spcPts val="1721"/>
                        </a:lnSpc>
                        <a:defRPr/>
                      </a:pP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tc>
                  <a:txBody>
                    <a:bodyPr/>
                    <a:lstStyle/>
                    <a:p>
                      <a:pPr algn="ctr">
                        <a:lnSpc>
                          <a:spcPts val="1721"/>
                        </a:lnSpc>
                        <a:defRPr/>
                      </a:pP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2C2C2C"/>
                    </a:solidFill>
                  </a:tcPr>
                </a:tc>
                <a:extLst>
                  <a:ext uri="{0D108BD9-81ED-4DB2-BD59-A6C34878D82A}">
                    <a16:rowId xmlns:a16="http://schemas.microsoft.com/office/drawing/2014/main" val="10000"/>
                  </a:ext>
                </a:extLst>
              </a:tr>
              <a:tr h="589816">
                <a:tc>
                  <a:txBody>
                    <a:bodyPr/>
                    <a:lstStyle/>
                    <a:p>
                      <a:pPr algn="ctr">
                        <a:lnSpc>
                          <a:spcPts val="2531"/>
                        </a:lnSpc>
                        <a:defRPr/>
                      </a:pPr>
                      <a:r>
                        <a:rPr lang="en-US" sz="1808">
                          <a:solidFill>
                            <a:srgbClr val="FFFFFF"/>
                          </a:solidFill>
                          <a:latin typeface="DM Sans"/>
                          <a:ea typeface="DM Sans"/>
                          <a:cs typeface="DM Sans"/>
                          <a:sym typeface="DM Sans"/>
                        </a:rPr>
                        <a:t>98.71</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91919"/>
                    </a:solidFill>
                  </a:tcPr>
                </a:tc>
                <a:tc>
                  <a:txBody>
                    <a:bodyPr/>
                    <a:lstStyle/>
                    <a:p>
                      <a:pPr algn="ctr">
                        <a:lnSpc>
                          <a:spcPts val="2531"/>
                        </a:lnSpc>
                        <a:defRPr/>
                      </a:pPr>
                      <a:r>
                        <a:rPr lang="en-US" sz="1808" dirty="0">
                          <a:solidFill>
                            <a:srgbClr val="FFFFFF"/>
                          </a:solidFill>
                          <a:latin typeface="DM Sans"/>
                          <a:sym typeface="DM Sans"/>
                        </a:rPr>
                        <a:t>100</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sym typeface="DM Sans"/>
                        </a:rPr>
                        <a:t>88</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93</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1"/>
                  </a:ext>
                </a:extLst>
              </a:tr>
              <a:tr h="589816">
                <a:tc>
                  <a:txBody>
                    <a:bodyPr/>
                    <a:lstStyle/>
                    <a:p>
                      <a:pPr algn="ctr">
                        <a:lnSpc>
                          <a:spcPts val="2531"/>
                        </a:lnSpc>
                        <a:defRPr/>
                      </a:pPr>
                      <a:r>
                        <a:rPr lang="en-US" sz="1808">
                          <a:solidFill>
                            <a:srgbClr val="FFFFFF"/>
                          </a:solidFill>
                          <a:latin typeface="DM Sans"/>
                          <a:ea typeface="DM Sans"/>
                          <a:cs typeface="DM Sans"/>
                          <a:sym typeface="DM Sans"/>
                        </a:rPr>
                        <a:t>99.58</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91919"/>
                    </a:solidFill>
                  </a:tcPr>
                </a:tc>
                <a:tc>
                  <a:txBody>
                    <a:bodyPr/>
                    <a:lstStyle/>
                    <a:p>
                      <a:pPr algn="ctr">
                        <a:lnSpc>
                          <a:spcPts val="2531"/>
                        </a:lnSpc>
                        <a:defRPr/>
                      </a:pPr>
                      <a:r>
                        <a:rPr lang="en-US" sz="1808">
                          <a:solidFill>
                            <a:srgbClr val="FFFFFF"/>
                          </a:solidFill>
                          <a:latin typeface="DM Sans"/>
                          <a:ea typeface="DM Sans"/>
                          <a:cs typeface="DM Sans"/>
                          <a:sym typeface="DM Sans"/>
                        </a:rPr>
                        <a:t>100</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96</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98</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2"/>
                  </a:ext>
                </a:extLst>
              </a:tr>
              <a:tr h="589816">
                <a:tc>
                  <a:txBody>
                    <a:bodyPr/>
                    <a:lstStyle/>
                    <a:p>
                      <a:pPr algn="ctr">
                        <a:lnSpc>
                          <a:spcPts val="2531"/>
                        </a:lnSpc>
                        <a:defRPr/>
                      </a:pPr>
                      <a:r>
                        <a:rPr lang="en-US" sz="1808">
                          <a:solidFill>
                            <a:srgbClr val="FFFFFF"/>
                          </a:solidFill>
                          <a:latin typeface="DM Sans"/>
                          <a:ea typeface="DM Sans"/>
                          <a:cs typeface="DM Sans"/>
                          <a:sym typeface="DM Sans"/>
                        </a:rPr>
                        <a:t>99.58</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91919"/>
                    </a:solidFill>
                  </a:tcPr>
                </a:tc>
                <a:tc>
                  <a:txBody>
                    <a:bodyPr/>
                    <a:lstStyle/>
                    <a:p>
                      <a:pPr algn="ctr">
                        <a:lnSpc>
                          <a:spcPts val="2531"/>
                        </a:lnSpc>
                        <a:defRPr/>
                      </a:pPr>
                      <a:r>
                        <a:rPr lang="en-US" sz="1808">
                          <a:solidFill>
                            <a:srgbClr val="FFFFFF"/>
                          </a:solidFill>
                          <a:latin typeface="DM Sans"/>
                          <a:ea typeface="DM Sans"/>
                          <a:cs typeface="DM Sans"/>
                          <a:sym typeface="DM Sans"/>
                        </a:rPr>
                        <a:t>100</a:t>
                      </a:r>
                      <a:endParaRPr lang="en-US" sz="110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96</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98</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3"/>
                  </a:ext>
                </a:extLst>
              </a:tr>
              <a:tr h="589816">
                <a:tc>
                  <a:txBody>
                    <a:bodyPr/>
                    <a:lstStyle/>
                    <a:p>
                      <a:pPr algn="ctr">
                        <a:lnSpc>
                          <a:spcPts val="2531"/>
                        </a:lnSpc>
                        <a:defRPr/>
                      </a:pPr>
                      <a:r>
                        <a:rPr lang="en-US" sz="1808" dirty="0">
                          <a:solidFill>
                            <a:srgbClr val="FFFFFF"/>
                          </a:solidFill>
                          <a:latin typeface="DM Sans"/>
                          <a:ea typeface="DM Sans"/>
                          <a:cs typeface="DM Sans"/>
                          <a:sym typeface="DM Sans"/>
                        </a:rPr>
                        <a:t>98.74</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91919"/>
                    </a:solidFill>
                  </a:tcPr>
                </a:tc>
                <a:tc>
                  <a:txBody>
                    <a:bodyPr/>
                    <a:lstStyle/>
                    <a:p>
                      <a:pPr algn="ctr">
                        <a:lnSpc>
                          <a:spcPts val="2531"/>
                        </a:lnSpc>
                        <a:defRPr/>
                      </a:pPr>
                      <a:r>
                        <a:rPr lang="en-US" sz="1808" dirty="0">
                          <a:solidFill>
                            <a:srgbClr val="FFFFFF"/>
                          </a:solidFill>
                          <a:latin typeface="DM Sans"/>
                          <a:sym typeface="DM Sans"/>
                        </a:rPr>
                        <a:t>100</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sym typeface="DM Sans"/>
                        </a:rPr>
                        <a:t>88</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tc>
                  <a:txBody>
                    <a:bodyPr/>
                    <a:lstStyle/>
                    <a:p>
                      <a:pPr algn="ctr">
                        <a:lnSpc>
                          <a:spcPts val="2531"/>
                        </a:lnSpc>
                        <a:defRPr/>
                      </a:pPr>
                      <a:r>
                        <a:rPr lang="en-US" sz="1808" dirty="0">
                          <a:solidFill>
                            <a:srgbClr val="FFFFFF"/>
                          </a:solidFill>
                          <a:latin typeface="DM Sans"/>
                          <a:ea typeface="DM Sans"/>
                          <a:cs typeface="DM Sans"/>
                          <a:sym typeface="DM Sans"/>
                        </a:rPr>
                        <a:t>94</a:t>
                      </a:r>
                      <a:endParaRPr lang="en-US" sz="1100" dirty="0"/>
                    </a:p>
                  </a:txBody>
                  <a:tcPr marL="137812" marR="137812" marT="137812" marB="137812"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101010"/>
                    </a:solidFill>
                  </a:tcPr>
                </a:tc>
                <a:extLst>
                  <a:ext uri="{0D108BD9-81ED-4DB2-BD59-A6C34878D82A}">
                    <a16:rowId xmlns:a16="http://schemas.microsoft.com/office/drawing/2014/main" val="10004"/>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785551944"/>
              </p:ext>
            </p:extLst>
          </p:nvPr>
        </p:nvGraphicFramePr>
        <p:xfrm>
          <a:off x="1702985" y="1595891"/>
          <a:ext cx="2039815" cy="2379792"/>
        </p:xfrm>
        <a:graphic>
          <a:graphicData uri="http://schemas.openxmlformats.org/drawingml/2006/table">
            <a:tbl>
              <a:tblPr>
                <a:tableStyleId>{125E5076-3810-47DD-B79F-674D7AD40C01}</a:tableStyleId>
              </a:tblPr>
              <a:tblGrid>
                <a:gridCol w="2039815">
                  <a:extLst>
                    <a:ext uri="{9D8B030D-6E8A-4147-A177-3AD203B41FA5}">
                      <a16:colId xmlns:a16="http://schemas.microsoft.com/office/drawing/2014/main" val="20000"/>
                    </a:ext>
                  </a:extLst>
                </a:gridCol>
              </a:tblGrid>
              <a:tr h="594948">
                <a:tc>
                  <a:txBody>
                    <a:bodyPr/>
                    <a:lstStyle/>
                    <a:p>
                      <a:pPr algn="ctr">
                        <a:lnSpc>
                          <a:spcPts val="1721"/>
                        </a:lnSpc>
                        <a:defRPr/>
                      </a:pPr>
                      <a:endParaRPr lang="en-US" sz="1100" dirty="0">
                        <a:ln>
                          <a:solidFill>
                            <a:schemeClr val="bg1"/>
                          </a:solidFill>
                        </a:ln>
                        <a:solidFill>
                          <a:schemeClr val="tx1"/>
                        </a:solidFill>
                      </a:endParaRPr>
                    </a:p>
                  </a:txBody>
                  <a:tcPr marL="137812" marR="137812" marT="137812" marB="1378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94948">
                <a:tc>
                  <a:txBody>
                    <a:bodyPr/>
                    <a:lstStyle/>
                    <a:p>
                      <a:pPr algn="ctr">
                        <a:lnSpc>
                          <a:spcPts val="1721"/>
                        </a:lnSpc>
                        <a:defRPr/>
                      </a:pPr>
                      <a:endParaRPr lang="en-US" sz="1100" dirty="0">
                        <a:ln>
                          <a:solidFill>
                            <a:schemeClr val="bg1"/>
                          </a:solidFill>
                        </a:ln>
                        <a:solidFill>
                          <a:schemeClr val="tx1"/>
                        </a:solidFill>
                      </a:endParaRPr>
                    </a:p>
                  </a:txBody>
                  <a:tcPr marL="137812" marR="137812" marT="137812" marB="1378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594948">
                <a:tc>
                  <a:txBody>
                    <a:bodyPr/>
                    <a:lstStyle/>
                    <a:p>
                      <a:pPr algn="ctr">
                        <a:lnSpc>
                          <a:spcPts val="1721"/>
                        </a:lnSpc>
                        <a:defRPr/>
                      </a:pPr>
                      <a:endParaRPr lang="en-US" sz="1100" dirty="0">
                        <a:ln>
                          <a:solidFill>
                            <a:schemeClr val="bg1"/>
                          </a:solidFill>
                        </a:ln>
                        <a:solidFill>
                          <a:schemeClr val="tx1"/>
                        </a:solidFill>
                      </a:endParaRPr>
                    </a:p>
                  </a:txBody>
                  <a:tcPr marL="137812" marR="137812" marT="137812" marB="1378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594948">
                <a:tc>
                  <a:txBody>
                    <a:bodyPr/>
                    <a:lstStyle/>
                    <a:p>
                      <a:pPr algn="ctr">
                        <a:lnSpc>
                          <a:spcPts val="1721"/>
                        </a:lnSpc>
                        <a:defRPr/>
                      </a:pPr>
                      <a:endParaRPr lang="en-US" sz="1100" dirty="0">
                        <a:ln>
                          <a:solidFill>
                            <a:schemeClr val="bg1"/>
                          </a:solidFill>
                        </a:ln>
                        <a:solidFill>
                          <a:schemeClr val="tx1"/>
                        </a:solidFill>
                      </a:endParaRPr>
                    </a:p>
                  </a:txBody>
                  <a:tcPr marL="137812" marR="137812" marT="137812" marB="13781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bl>
          </a:graphicData>
        </a:graphic>
      </p:graphicFrame>
      <p:pic>
        <p:nvPicPr>
          <p:cNvPr id="5" name="Picture 5"/>
          <p:cNvPicPr>
            <a:picLocks noChangeAspect="1"/>
          </p:cNvPicPr>
          <p:nvPr/>
        </p:nvPicPr>
        <p:blipFill>
          <a:blip r:embed="rId3">
            <a:alphaModFix amt="59000"/>
          </a:blip>
          <a:srcRect/>
          <a:stretch>
            <a:fillRect/>
          </a:stretch>
        </p:blipFill>
        <p:spPr>
          <a:xfrm>
            <a:off x="51514" y="4974892"/>
            <a:ext cx="3630575" cy="849389"/>
          </a:xfrm>
          <a:prstGeom prst="rect">
            <a:avLst/>
          </a:prstGeom>
          <a:ln cap="sq">
            <a:noFill/>
            <a:prstDash val="solid"/>
          </a:ln>
        </p:spPr>
      </p:pic>
      <p:sp>
        <p:nvSpPr>
          <p:cNvPr id="6" name="Freeform 6"/>
          <p:cNvSpPr/>
          <p:nvPr/>
        </p:nvSpPr>
        <p:spPr>
          <a:xfrm>
            <a:off x="0" y="0"/>
            <a:ext cx="1528355" cy="1534058"/>
          </a:xfrm>
          <a:custGeom>
            <a:avLst/>
            <a:gdLst/>
            <a:ahLst/>
            <a:cxnLst/>
            <a:rect l="l" t="t" r="r" b="b"/>
            <a:pathLst>
              <a:path w="1528355" h="1534058">
                <a:moveTo>
                  <a:pt x="0" y="0"/>
                </a:moveTo>
                <a:lnTo>
                  <a:pt x="1528355" y="0"/>
                </a:lnTo>
                <a:lnTo>
                  <a:pt x="1528355" y="1534058"/>
                </a:lnTo>
                <a:lnTo>
                  <a:pt x="0" y="1534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28355" y="391017"/>
            <a:ext cx="5144539" cy="579930"/>
          </a:xfrm>
          <a:custGeom>
            <a:avLst/>
            <a:gdLst/>
            <a:ahLst/>
            <a:cxnLst/>
            <a:rect l="l" t="t" r="r" b="b"/>
            <a:pathLst>
              <a:path w="5144539" h="579930">
                <a:moveTo>
                  <a:pt x="0" y="0"/>
                </a:moveTo>
                <a:lnTo>
                  <a:pt x="5144538" y="0"/>
                </a:lnTo>
                <a:lnTo>
                  <a:pt x="5144538" y="579930"/>
                </a:lnTo>
                <a:lnTo>
                  <a:pt x="0" y="5799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51514" y="5824281"/>
            <a:ext cx="9494653" cy="1005590"/>
            <a:chOff x="0" y="0"/>
            <a:chExt cx="2500649" cy="264847"/>
          </a:xfrm>
        </p:grpSpPr>
        <p:sp>
          <p:nvSpPr>
            <p:cNvPr id="9" name="Freeform 9"/>
            <p:cNvSpPr/>
            <p:nvPr/>
          </p:nvSpPr>
          <p:spPr>
            <a:xfrm>
              <a:off x="0" y="0"/>
              <a:ext cx="2500649" cy="264847"/>
            </a:xfrm>
            <a:custGeom>
              <a:avLst/>
              <a:gdLst/>
              <a:ahLst/>
              <a:cxnLst/>
              <a:rect l="l" t="t" r="r" b="b"/>
              <a:pathLst>
                <a:path w="2500649" h="264847">
                  <a:moveTo>
                    <a:pt x="2421231" y="0"/>
                  </a:moveTo>
                  <a:lnTo>
                    <a:pt x="79418" y="0"/>
                  </a:lnTo>
                  <a:cubicBezTo>
                    <a:pt x="79418" y="43699"/>
                    <a:pt x="44079" y="79418"/>
                    <a:pt x="0" y="79418"/>
                  </a:cubicBezTo>
                  <a:lnTo>
                    <a:pt x="0" y="185429"/>
                  </a:lnTo>
                  <a:cubicBezTo>
                    <a:pt x="43699" y="185429"/>
                    <a:pt x="79418" y="220768"/>
                    <a:pt x="79418" y="264847"/>
                  </a:cubicBezTo>
                  <a:lnTo>
                    <a:pt x="2421231" y="264847"/>
                  </a:lnTo>
                  <a:cubicBezTo>
                    <a:pt x="2421231" y="221147"/>
                    <a:pt x="2456570" y="185429"/>
                    <a:pt x="2500649" y="185429"/>
                  </a:cubicBezTo>
                  <a:lnTo>
                    <a:pt x="2500649" y="79418"/>
                  </a:lnTo>
                  <a:cubicBezTo>
                    <a:pt x="2456950" y="79418"/>
                    <a:pt x="2421231" y="44079"/>
                    <a:pt x="2421231" y="0"/>
                  </a:cubicBezTo>
                  <a:close/>
                </a:path>
              </a:pathLst>
            </a:custGeom>
            <a:solidFill>
              <a:srgbClr val="000000"/>
            </a:solidFill>
            <a:ln w="38100" cap="sq">
              <a:solidFill>
                <a:srgbClr val="FFFFFF"/>
              </a:solidFill>
              <a:prstDash val="solid"/>
              <a:miter/>
            </a:ln>
          </p:spPr>
        </p:sp>
        <p:sp>
          <p:nvSpPr>
            <p:cNvPr id="10" name="TextBox 10"/>
            <p:cNvSpPr txBox="1"/>
            <p:nvPr/>
          </p:nvSpPr>
          <p:spPr>
            <a:xfrm>
              <a:off x="38100" y="0"/>
              <a:ext cx="2424449" cy="226747"/>
            </a:xfrm>
            <a:prstGeom prst="rect">
              <a:avLst/>
            </a:prstGeom>
          </p:spPr>
          <p:txBody>
            <a:bodyPr lIns="50800" tIns="50800" rIns="50800" bIns="50800" rtlCol="0" anchor="ctr"/>
            <a:lstStyle/>
            <a:p>
              <a:pPr algn="ctr">
                <a:lnSpc>
                  <a:spcPts val="2760"/>
                </a:lnSpc>
              </a:pPr>
              <a:endParaRPr/>
            </a:p>
          </p:txBody>
        </p:sp>
      </p:grpSp>
      <p:grpSp>
        <p:nvGrpSpPr>
          <p:cNvPr id="11" name="Group 11"/>
          <p:cNvGrpSpPr/>
          <p:nvPr/>
        </p:nvGrpSpPr>
        <p:grpSpPr>
          <a:xfrm>
            <a:off x="51514" y="7172772"/>
            <a:ext cx="9494653" cy="966662"/>
            <a:chOff x="0" y="0"/>
            <a:chExt cx="2500649" cy="254594"/>
          </a:xfrm>
        </p:grpSpPr>
        <p:sp>
          <p:nvSpPr>
            <p:cNvPr id="12" name="Freeform 12"/>
            <p:cNvSpPr/>
            <p:nvPr/>
          </p:nvSpPr>
          <p:spPr>
            <a:xfrm>
              <a:off x="0" y="0"/>
              <a:ext cx="2500649" cy="254594"/>
            </a:xfrm>
            <a:custGeom>
              <a:avLst/>
              <a:gdLst/>
              <a:ahLst/>
              <a:cxnLst/>
              <a:rect l="l" t="t" r="r" b="b"/>
              <a:pathLst>
                <a:path w="2500649" h="254594">
                  <a:moveTo>
                    <a:pt x="2421231" y="0"/>
                  </a:moveTo>
                  <a:lnTo>
                    <a:pt x="79418" y="0"/>
                  </a:lnTo>
                  <a:cubicBezTo>
                    <a:pt x="79418" y="43699"/>
                    <a:pt x="44079" y="79418"/>
                    <a:pt x="0" y="79418"/>
                  </a:cubicBezTo>
                  <a:lnTo>
                    <a:pt x="0" y="175176"/>
                  </a:lnTo>
                  <a:cubicBezTo>
                    <a:pt x="43699" y="175176"/>
                    <a:pt x="79418" y="210515"/>
                    <a:pt x="79418" y="254594"/>
                  </a:cubicBezTo>
                  <a:lnTo>
                    <a:pt x="2421231" y="254594"/>
                  </a:lnTo>
                  <a:cubicBezTo>
                    <a:pt x="2421231" y="210895"/>
                    <a:pt x="2456570" y="175176"/>
                    <a:pt x="2500649" y="175176"/>
                  </a:cubicBezTo>
                  <a:lnTo>
                    <a:pt x="2500649" y="79418"/>
                  </a:lnTo>
                  <a:cubicBezTo>
                    <a:pt x="2456950" y="79418"/>
                    <a:pt x="2421231" y="44079"/>
                    <a:pt x="2421231" y="0"/>
                  </a:cubicBezTo>
                  <a:close/>
                </a:path>
              </a:pathLst>
            </a:custGeom>
            <a:solidFill>
              <a:srgbClr val="000000"/>
            </a:solidFill>
            <a:ln w="38100" cap="sq">
              <a:solidFill>
                <a:srgbClr val="FFFFFF"/>
              </a:solidFill>
              <a:prstDash val="solid"/>
              <a:miter/>
            </a:ln>
          </p:spPr>
        </p:sp>
        <p:sp>
          <p:nvSpPr>
            <p:cNvPr id="13" name="TextBox 13"/>
            <p:cNvSpPr txBox="1"/>
            <p:nvPr/>
          </p:nvSpPr>
          <p:spPr>
            <a:xfrm>
              <a:off x="38100" y="0"/>
              <a:ext cx="2424449" cy="216494"/>
            </a:xfrm>
            <a:prstGeom prst="rect">
              <a:avLst/>
            </a:prstGeom>
          </p:spPr>
          <p:txBody>
            <a:bodyPr lIns="50800" tIns="50800" rIns="50800" bIns="50800" rtlCol="0" anchor="ctr"/>
            <a:lstStyle/>
            <a:p>
              <a:pPr algn="ctr">
                <a:lnSpc>
                  <a:spcPts val="2760"/>
                </a:lnSpc>
              </a:pPr>
              <a:endParaRPr/>
            </a:p>
          </p:txBody>
        </p:sp>
      </p:grpSp>
      <p:grpSp>
        <p:nvGrpSpPr>
          <p:cNvPr id="14" name="Group 14"/>
          <p:cNvGrpSpPr/>
          <p:nvPr/>
        </p:nvGrpSpPr>
        <p:grpSpPr>
          <a:xfrm>
            <a:off x="51514" y="8521262"/>
            <a:ext cx="9494653" cy="954362"/>
            <a:chOff x="0" y="0"/>
            <a:chExt cx="2500649" cy="251355"/>
          </a:xfrm>
        </p:grpSpPr>
        <p:sp>
          <p:nvSpPr>
            <p:cNvPr id="15" name="Freeform 15"/>
            <p:cNvSpPr/>
            <p:nvPr/>
          </p:nvSpPr>
          <p:spPr>
            <a:xfrm>
              <a:off x="0" y="0"/>
              <a:ext cx="2500649" cy="251355"/>
            </a:xfrm>
            <a:custGeom>
              <a:avLst/>
              <a:gdLst/>
              <a:ahLst/>
              <a:cxnLst/>
              <a:rect l="l" t="t" r="r" b="b"/>
              <a:pathLst>
                <a:path w="2500649" h="251355">
                  <a:moveTo>
                    <a:pt x="2421231" y="0"/>
                  </a:moveTo>
                  <a:lnTo>
                    <a:pt x="79418" y="0"/>
                  </a:lnTo>
                  <a:cubicBezTo>
                    <a:pt x="79418" y="43699"/>
                    <a:pt x="44079" y="79418"/>
                    <a:pt x="0" y="79418"/>
                  </a:cubicBezTo>
                  <a:lnTo>
                    <a:pt x="0" y="171937"/>
                  </a:lnTo>
                  <a:cubicBezTo>
                    <a:pt x="43699" y="171937"/>
                    <a:pt x="79418" y="207276"/>
                    <a:pt x="79418" y="251355"/>
                  </a:cubicBezTo>
                  <a:lnTo>
                    <a:pt x="2421231" y="251355"/>
                  </a:lnTo>
                  <a:cubicBezTo>
                    <a:pt x="2421231" y="207655"/>
                    <a:pt x="2456570" y="171937"/>
                    <a:pt x="2500649" y="171937"/>
                  </a:cubicBezTo>
                  <a:lnTo>
                    <a:pt x="2500649" y="79418"/>
                  </a:lnTo>
                  <a:cubicBezTo>
                    <a:pt x="2456950" y="79418"/>
                    <a:pt x="2421231" y="44079"/>
                    <a:pt x="2421231" y="0"/>
                  </a:cubicBezTo>
                  <a:close/>
                </a:path>
              </a:pathLst>
            </a:custGeom>
            <a:solidFill>
              <a:srgbClr val="000000"/>
            </a:solidFill>
            <a:ln w="38100" cap="sq">
              <a:solidFill>
                <a:srgbClr val="FFFFFF"/>
              </a:solidFill>
              <a:prstDash val="solid"/>
              <a:miter/>
            </a:ln>
          </p:spPr>
        </p:sp>
        <p:sp>
          <p:nvSpPr>
            <p:cNvPr id="16" name="TextBox 16"/>
            <p:cNvSpPr txBox="1"/>
            <p:nvPr/>
          </p:nvSpPr>
          <p:spPr>
            <a:xfrm>
              <a:off x="38100" y="0"/>
              <a:ext cx="2424449" cy="213255"/>
            </a:xfrm>
            <a:prstGeom prst="rect">
              <a:avLst/>
            </a:prstGeom>
          </p:spPr>
          <p:txBody>
            <a:bodyPr lIns="50800" tIns="50800" rIns="50800" bIns="50800" rtlCol="0" anchor="ctr"/>
            <a:lstStyle/>
            <a:p>
              <a:pPr algn="ctr">
                <a:lnSpc>
                  <a:spcPts val="2760"/>
                </a:lnSpc>
              </a:pPr>
              <a:endParaRPr/>
            </a:p>
          </p:txBody>
        </p:sp>
      </p:grpSp>
      <p:grpSp>
        <p:nvGrpSpPr>
          <p:cNvPr id="17" name="Group 17"/>
          <p:cNvGrpSpPr/>
          <p:nvPr/>
        </p:nvGrpSpPr>
        <p:grpSpPr>
          <a:xfrm>
            <a:off x="16643958" y="67500"/>
            <a:ext cx="1551178" cy="1077797"/>
            <a:chOff x="0" y="0"/>
            <a:chExt cx="904477" cy="628453"/>
          </a:xfrm>
        </p:grpSpPr>
        <p:sp>
          <p:nvSpPr>
            <p:cNvPr id="18" name="Freeform 18"/>
            <p:cNvSpPr/>
            <p:nvPr/>
          </p:nvSpPr>
          <p:spPr>
            <a:xfrm>
              <a:off x="0" y="0"/>
              <a:ext cx="904477" cy="628453"/>
            </a:xfrm>
            <a:custGeom>
              <a:avLst/>
              <a:gdLst/>
              <a:ahLst/>
              <a:cxnLst/>
              <a:rect l="l" t="t" r="r" b="b"/>
              <a:pathLst>
                <a:path w="904477" h="628453">
                  <a:moveTo>
                    <a:pt x="904477" y="0"/>
                  </a:moveTo>
                  <a:lnTo>
                    <a:pt x="0" y="0"/>
                  </a:lnTo>
                  <a:lnTo>
                    <a:pt x="0" y="440493"/>
                  </a:lnTo>
                  <a:lnTo>
                    <a:pt x="157480" y="440493"/>
                  </a:lnTo>
                  <a:lnTo>
                    <a:pt x="157480" y="628453"/>
                  </a:lnTo>
                  <a:lnTo>
                    <a:pt x="463550" y="440493"/>
                  </a:lnTo>
                  <a:lnTo>
                    <a:pt x="904477" y="440493"/>
                  </a:lnTo>
                  <a:lnTo>
                    <a:pt x="904477" y="0"/>
                  </a:lnTo>
                  <a:close/>
                </a:path>
              </a:pathLst>
            </a:custGeom>
            <a:solidFill>
              <a:srgbClr val="000000"/>
            </a:solidFill>
            <a:ln w="38100" cap="sq">
              <a:solidFill>
                <a:srgbClr val="FFFFFF"/>
              </a:solidFill>
              <a:prstDash val="solid"/>
              <a:miter/>
            </a:ln>
          </p:spPr>
        </p:sp>
        <p:sp>
          <p:nvSpPr>
            <p:cNvPr id="19" name="TextBox 19"/>
            <p:cNvSpPr txBox="1"/>
            <p:nvPr/>
          </p:nvSpPr>
          <p:spPr>
            <a:xfrm>
              <a:off x="0" y="-28575"/>
              <a:ext cx="904477" cy="466528"/>
            </a:xfrm>
            <a:prstGeom prst="rect">
              <a:avLst/>
            </a:prstGeom>
          </p:spPr>
          <p:txBody>
            <a:bodyPr lIns="50800" tIns="50800" rIns="50800" bIns="50800" rtlCol="0" anchor="ctr"/>
            <a:lstStyle/>
            <a:p>
              <a:pPr algn="ctr">
                <a:lnSpc>
                  <a:spcPts val="2346"/>
                </a:lnSpc>
              </a:pPr>
              <a:endParaRPr/>
            </a:p>
          </p:txBody>
        </p:sp>
      </p:grpSp>
      <p:grpSp>
        <p:nvGrpSpPr>
          <p:cNvPr id="20" name="Group 20"/>
          <p:cNvGrpSpPr/>
          <p:nvPr/>
        </p:nvGrpSpPr>
        <p:grpSpPr>
          <a:xfrm>
            <a:off x="9655422" y="1219606"/>
            <a:ext cx="8539715" cy="4125446"/>
            <a:chOff x="0" y="0"/>
            <a:chExt cx="2249143" cy="1086537"/>
          </a:xfrm>
        </p:grpSpPr>
        <p:sp>
          <p:nvSpPr>
            <p:cNvPr id="21" name="Freeform 21"/>
            <p:cNvSpPr/>
            <p:nvPr/>
          </p:nvSpPr>
          <p:spPr>
            <a:xfrm>
              <a:off x="0" y="0"/>
              <a:ext cx="2249143" cy="1086537"/>
            </a:xfrm>
            <a:custGeom>
              <a:avLst/>
              <a:gdLst/>
              <a:ahLst/>
              <a:cxnLst/>
              <a:rect l="l" t="t" r="r" b="b"/>
              <a:pathLst>
                <a:path w="2249143" h="1086537">
                  <a:moveTo>
                    <a:pt x="46235" y="0"/>
                  </a:moveTo>
                  <a:lnTo>
                    <a:pt x="2202908" y="0"/>
                  </a:lnTo>
                  <a:cubicBezTo>
                    <a:pt x="2215170" y="0"/>
                    <a:pt x="2226930" y="4871"/>
                    <a:pt x="2235601" y="13542"/>
                  </a:cubicBezTo>
                  <a:cubicBezTo>
                    <a:pt x="2244272" y="22213"/>
                    <a:pt x="2249143" y="33973"/>
                    <a:pt x="2249143" y="46235"/>
                  </a:cubicBezTo>
                  <a:lnTo>
                    <a:pt x="2249143" y="1040302"/>
                  </a:lnTo>
                  <a:cubicBezTo>
                    <a:pt x="2249143" y="1052564"/>
                    <a:pt x="2244272" y="1064324"/>
                    <a:pt x="2235601" y="1072995"/>
                  </a:cubicBezTo>
                  <a:cubicBezTo>
                    <a:pt x="2226930" y="1081666"/>
                    <a:pt x="2215170" y="1086537"/>
                    <a:pt x="2202908" y="1086537"/>
                  </a:cubicBezTo>
                  <a:lnTo>
                    <a:pt x="46235" y="1086537"/>
                  </a:lnTo>
                  <a:cubicBezTo>
                    <a:pt x="33973" y="1086537"/>
                    <a:pt x="22213" y="1081666"/>
                    <a:pt x="13542" y="1072995"/>
                  </a:cubicBezTo>
                  <a:cubicBezTo>
                    <a:pt x="4871" y="1064324"/>
                    <a:pt x="0" y="1052564"/>
                    <a:pt x="0" y="1040302"/>
                  </a:cubicBezTo>
                  <a:lnTo>
                    <a:pt x="0" y="46235"/>
                  </a:lnTo>
                  <a:cubicBezTo>
                    <a:pt x="0" y="33973"/>
                    <a:pt x="4871" y="22213"/>
                    <a:pt x="13542" y="13542"/>
                  </a:cubicBezTo>
                  <a:cubicBezTo>
                    <a:pt x="22213" y="4871"/>
                    <a:pt x="33973" y="0"/>
                    <a:pt x="46235" y="0"/>
                  </a:cubicBezTo>
                  <a:close/>
                </a:path>
              </a:pathLst>
            </a:custGeom>
            <a:solidFill>
              <a:srgbClr val="000000"/>
            </a:solidFill>
            <a:ln w="38100" cap="rnd">
              <a:solidFill>
                <a:srgbClr val="FFFFFF"/>
              </a:solidFill>
              <a:prstDash val="solid"/>
              <a:round/>
            </a:ln>
          </p:spPr>
        </p:sp>
        <p:sp>
          <p:nvSpPr>
            <p:cNvPr id="22" name="TextBox 22"/>
            <p:cNvSpPr txBox="1"/>
            <p:nvPr/>
          </p:nvSpPr>
          <p:spPr>
            <a:xfrm>
              <a:off x="0" y="-28575"/>
              <a:ext cx="2249143" cy="1115112"/>
            </a:xfrm>
            <a:prstGeom prst="rect">
              <a:avLst/>
            </a:prstGeom>
          </p:spPr>
          <p:txBody>
            <a:bodyPr lIns="50800" tIns="50800" rIns="50800" bIns="50800" rtlCol="0" anchor="ctr"/>
            <a:lstStyle/>
            <a:p>
              <a:pPr algn="ctr">
                <a:lnSpc>
                  <a:spcPts val="2346"/>
                </a:lnSpc>
              </a:pPr>
              <a:endParaRPr/>
            </a:p>
          </p:txBody>
        </p:sp>
      </p:grpSp>
      <p:sp>
        <p:nvSpPr>
          <p:cNvPr id="23" name="Freeform 23"/>
          <p:cNvSpPr/>
          <p:nvPr/>
        </p:nvSpPr>
        <p:spPr>
          <a:xfrm>
            <a:off x="9789915" y="5478402"/>
            <a:ext cx="2632631" cy="555246"/>
          </a:xfrm>
          <a:custGeom>
            <a:avLst/>
            <a:gdLst/>
            <a:ahLst/>
            <a:cxnLst/>
            <a:rect l="l" t="t" r="r" b="b"/>
            <a:pathLst>
              <a:path w="2632631" h="555246">
                <a:moveTo>
                  <a:pt x="0" y="0"/>
                </a:moveTo>
                <a:lnTo>
                  <a:pt x="2632631" y="0"/>
                </a:lnTo>
                <a:lnTo>
                  <a:pt x="2632631" y="555246"/>
                </a:lnTo>
                <a:lnTo>
                  <a:pt x="0" y="5552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5" name="Group 25"/>
          <p:cNvGrpSpPr/>
          <p:nvPr/>
        </p:nvGrpSpPr>
        <p:grpSpPr>
          <a:xfrm rot="-5400000">
            <a:off x="11860905" y="7076513"/>
            <a:ext cx="986563" cy="493282"/>
            <a:chOff x="0" y="0"/>
            <a:chExt cx="812800" cy="406400"/>
          </a:xfrm>
        </p:grpSpPr>
        <p:sp>
          <p:nvSpPr>
            <p:cNvPr id="26" name="Freeform 2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FFFFFF"/>
              </a:solidFill>
              <a:prstDash val="solid"/>
              <a:miter/>
            </a:ln>
          </p:spPr>
        </p:sp>
        <p:sp>
          <p:nvSpPr>
            <p:cNvPr id="27" name="TextBox 27"/>
            <p:cNvSpPr txBox="1"/>
            <p:nvPr/>
          </p:nvSpPr>
          <p:spPr>
            <a:xfrm>
              <a:off x="0" y="-28575"/>
              <a:ext cx="812800" cy="434975"/>
            </a:xfrm>
            <a:prstGeom prst="rect">
              <a:avLst/>
            </a:prstGeom>
          </p:spPr>
          <p:txBody>
            <a:bodyPr lIns="50800" tIns="50800" rIns="50800" bIns="50800" rtlCol="0" anchor="ctr"/>
            <a:lstStyle/>
            <a:p>
              <a:pPr algn="ctr">
                <a:lnSpc>
                  <a:spcPts val="2346"/>
                </a:lnSpc>
              </a:pPr>
              <a:endParaRPr/>
            </a:p>
          </p:txBody>
        </p:sp>
      </p:grpSp>
      <p:grpSp>
        <p:nvGrpSpPr>
          <p:cNvPr id="28" name="Group 28"/>
          <p:cNvGrpSpPr/>
          <p:nvPr/>
        </p:nvGrpSpPr>
        <p:grpSpPr>
          <a:xfrm>
            <a:off x="13797075" y="5824281"/>
            <a:ext cx="925025" cy="462513"/>
            <a:chOff x="0" y="0"/>
            <a:chExt cx="812800" cy="406400"/>
          </a:xfrm>
        </p:grpSpPr>
        <p:sp>
          <p:nvSpPr>
            <p:cNvPr id="29" name="Freeform 2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FFFFFF"/>
              </a:solidFill>
              <a:prstDash val="solid"/>
              <a:miter/>
            </a:ln>
          </p:spPr>
        </p:sp>
        <p:sp>
          <p:nvSpPr>
            <p:cNvPr id="30" name="TextBox 30"/>
            <p:cNvSpPr txBox="1"/>
            <p:nvPr/>
          </p:nvSpPr>
          <p:spPr>
            <a:xfrm>
              <a:off x="0" y="-28575"/>
              <a:ext cx="812800" cy="434975"/>
            </a:xfrm>
            <a:prstGeom prst="rect">
              <a:avLst/>
            </a:prstGeom>
          </p:spPr>
          <p:txBody>
            <a:bodyPr lIns="50800" tIns="50800" rIns="50800" bIns="50800" rtlCol="0" anchor="ctr"/>
            <a:lstStyle/>
            <a:p>
              <a:pPr algn="ctr">
                <a:lnSpc>
                  <a:spcPts val="2346"/>
                </a:lnSpc>
              </a:pPr>
              <a:endParaRPr/>
            </a:p>
          </p:txBody>
        </p:sp>
      </p:grpSp>
      <p:sp>
        <p:nvSpPr>
          <p:cNvPr id="31" name="TextBox 31"/>
          <p:cNvSpPr txBox="1"/>
          <p:nvPr/>
        </p:nvSpPr>
        <p:spPr>
          <a:xfrm rot="-5400000">
            <a:off x="11550528" y="7146884"/>
            <a:ext cx="1599929" cy="242621"/>
          </a:xfrm>
          <a:prstGeom prst="rect">
            <a:avLst/>
          </a:prstGeom>
        </p:spPr>
        <p:txBody>
          <a:bodyPr lIns="0" tIns="0" rIns="0" bIns="0" rtlCol="0" anchor="t">
            <a:spAutoFit/>
          </a:bodyPr>
          <a:lstStyle/>
          <a:p>
            <a:pPr algn="ctr">
              <a:lnSpc>
                <a:spcPts val="2028"/>
              </a:lnSpc>
              <a:spcBef>
                <a:spcPct val="0"/>
              </a:spcBef>
            </a:pPr>
            <a:r>
              <a:rPr lang="en-US" sz="1470">
                <a:solidFill>
                  <a:srgbClr val="FFFFFF"/>
                </a:solidFill>
                <a:latin typeface="XB Niloofar"/>
                <a:ea typeface="XB Niloofar"/>
                <a:cs typeface="XB Niloofar"/>
                <a:sym typeface="XB Niloofar"/>
              </a:rPr>
              <a:t>Actual</a:t>
            </a:r>
          </a:p>
        </p:txBody>
      </p:sp>
      <p:grpSp>
        <p:nvGrpSpPr>
          <p:cNvPr id="32" name="Group 32"/>
          <p:cNvGrpSpPr/>
          <p:nvPr/>
        </p:nvGrpSpPr>
        <p:grpSpPr>
          <a:xfrm>
            <a:off x="15557747" y="5843240"/>
            <a:ext cx="925025" cy="462513"/>
            <a:chOff x="0" y="0"/>
            <a:chExt cx="812800" cy="406400"/>
          </a:xfrm>
        </p:grpSpPr>
        <p:sp>
          <p:nvSpPr>
            <p:cNvPr id="33" name="Freeform 3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solidFill>
            <a:ln w="38100" cap="sq">
              <a:solidFill>
                <a:srgbClr val="FFFFFF"/>
              </a:solidFill>
              <a:prstDash val="solid"/>
              <a:miter/>
            </a:ln>
          </p:spPr>
        </p:sp>
        <p:sp>
          <p:nvSpPr>
            <p:cNvPr id="34" name="TextBox 34"/>
            <p:cNvSpPr txBox="1"/>
            <p:nvPr/>
          </p:nvSpPr>
          <p:spPr>
            <a:xfrm>
              <a:off x="0" y="-28575"/>
              <a:ext cx="812800" cy="434975"/>
            </a:xfrm>
            <a:prstGeom prst="rect">
              <a:avLst/>
            </a:prstGeom>
          </p:spPr>
          <p:txBody>
            <a:bodyPr lIns="50800" tIns="50800" rIns="50800" bIns="50800" rtlCol="0" anchor="ctr"/>
            <a:lstStyle/>
            <a:p>
              <a:pPr algn="ctr">
                <a:lnSpc>
                  <a:spcPts val="2346"/>
                </a:lnSpc>
              </a:pPr>
              <a:endParaRPr/>
            </a:p>
          </p:txBody>
        </p:sp>
      </p:grpSp>
      <p:grpSp>
        <p:nvGrpSpPr>
          <p:cNvPr id="35" name="Group 35"/>
          <p:cNvGrpSpPr/>
          <p:nvPr/>
        </p:nvGrpSpPr>
        <p:grpSpPr>
          <a:xfrm rot="-5400000">
            <a:off x="11881544" y="8216233"/>
            <a:ext cx="930284" cy="508283"/>
            <a:chOff x="0" y="0"/>
            <a:chExt cx="812800" cy="444093"/>
          </a:xfrm>
        </p:grpSpPr>
        <p:sp>
          <p:nvSpPr>
            <p:cNvPr id="36" name="Freeform 36"/>
            <p:cNvSpPr/>
            <p:nvPr/>
          </p:nvSpPr>
          <p:spPr>
            <a:xfrm>
              <a:off x="0" y="0"/>
              <a:ext cx="812800" cy="444093"/>
            </a:xfrm>
            <a:custGeom>
              <a:avLst/>
              <a:gdLst/>
              <a:ahLst/>
              <a:cxnLst/>
              <a:rect l="l" t="t" r="r" b="b"/>
              <a:pathLst>
                <a:path w="812800" h="444093">
                  <a:moveTo>
                    <a:pt x="609600" y="0"/>
                  </a:moveTo>
                  <a:cubicBezTo>
                    <a:pt x="721824" y="0"/>
                    <a:pt x="812800" y="99414"/>
                    <a:pt x="812800" y="222046"/>
                  </a:cubicBezTo>
                  <a:cubicBezTo>
                    <a:pt x="812800" y="344679"/>
                    <a:pt x="721824" y="444093"/>
                    <a:pt x="609600" y="444093"/>
                  </a:cubicBezTo>
                  <a:lnTo>
                    <a:pt x="203200" y="444093"/>
                  </a:lnTo>
                  <a:cubicBezTo>
                    <a:pt x="90976" y="444093"/>
                    <a:pt x="0" y="344679"/>
                    <a:pt x="0" y="222046"/>
                  </a:cubicBezTo>
                  <a:cubicBezTo>
                    <a:pt x="0" y="99414"/>
                    <a:pt x="90976" y="0"/>
                    <a:pt x="203200" y="0"/>
                  </a:cubicBezTo>
                  <a:close/>
                </a:path>
              </a:pathLst>
            </a:custGeom>
            <a:solidFill>
              <a:srgbClr val="000000"/>
            </a:solidFill>
            <a:ln w="38100" cap="sq">
              <a:solidFill>
                <a:srgbClr val="FFFFFF"/>
              </a:solidFill>
              <a:prstDash val="solid"/>
              <a:miter/>
            </a:ln>
          </p:spPr>
        </p:sp>
        <p:sp>
          <p:nvSpPr>
            <p:cNvPr id="37" name="TextBox 37"/>
            <p:cNvSpPr txBox="1"/>
            <p:nvPr/>
          </p:nvSpPr>
          <p:spPr>
            <a:xfrm>
              <a:off x="0" y="-28575"/>
              <a:ext cx="812800" cy="472668"/>
            </a:xfrm>
            <a:prstGeom prst="rect">
              <a:avLst/>
            </a:prstGeom>
          </p:spPr>
          <p:txBody>
            <a:bodyPr lIns="50800" tIns="50800" rIns="50800" bIns="50800" rtlCol="0" anchor="ctr"/>
            <a:lstStyle/>
            <a:p>
              <a:pPr algn="ctr">
                <a:lnSpc>
                  <a:spcPts val="2346"/>
                </a:lnSpc>
              </a:pPr>
              <a:endParaRPr/>
            </a:p>
          </p:txBody>
        </p:sp>
      </p:grpSp>
      <p:pic>
        <p:nvPicPr>
          <p:cNvPr id="38" name="Picture 38"/>
          <p:cNvPicPr>
            <a:picLocks noChangeAspect="1"/>
          </p:cNvPicPr>
          <p:nvPr/>
        </p:nvPicPr>
        <p:blipFill>
          <a:blip r:embed="rId10"/>
          <a:srcRect/>
          <a:stretch>
            <a:fillRect/>
          </a:stretch>
        </p:blipFill>
        <p:spPr>
          <a:xfrm>
            <a:off x="10744380" y="6166998"/>
            <a:ext cx="1086941" cy="722816"/>
          </a:xfrm>
          <a:prstGeom prst="rect">
            <a:avLst/>
          </a:prstGeom>
        </p:spPr>
      </p:pic>
      <p:sp>
        <p:nvSpPr>
          <p:cNvPr id="39" name="TextBox 39"/>
          <p:cNvSpPr txBox="1"/>
          <p:nvPr/>
        </p:nvSpPr>
        <p:spPr>
          <a:xfrm>
            <a:off x="3965837" y="1094366"/>
            <a:ext cx="1130615" cy="718145"/>
          </a:xfrm>
          <a:prstGeom prst="rect">
            <a:avLst/>
          </a:prstGeom>
        </p:spPr>
        <p:txBody>
          <a:bodyPr wrap="square" lIns="0" tIns="0" rIns="0" bIns="0" rtlCol="0" anchor="t">
            <a:spAutoFit/>
          </a:bodyPr>
          <a:lstStyle/>
          <a:p>
            <a:pPr algn="ctr">
              <a:lnSpc>
                <a:spcPts val="2750"/>
              </a:lnSpc>
            </a:pPr>
            <a:r>
              <a:rPr lang="en-US" sz="1992" dirty="0">
                <a:solidFill>
                  <a:srgbClr val="FFFFFF"/>
                </a:solidFill>
                <a:latin typeface="XB Niloofar"/>
                <a:ea typeface="XB Niloofar"/>
                <a:cs typeface="XB Niloofar"/>
                <a:sym typeface="XB Niloofar"/>
              </a:rPr>
              <a:t>Accuracy</a:t>
            </a:r>
          </a:p>
          <a:p>
            <a:pPr algn="ctr">
              <a:lnSpc>
                <a:spcPts val="2750"/>
              </a:lnSpc>
              <a:spcBef>
                <a:spcPct val="0"/>
              </a:spcBef>
            </a:pPr>
            <a:r>
              <a:rPr lang="en-US" sz="1992" dirty="0">
                <a:solidFill>
                  <a:srgbClr val="FFFFFF"/>
                </a:solidFill>
                <a:latin typeface="XB Niloofar"/>
                <a:ea typeface="XB Niloofar"/>
                <a:cs typeface="XB Niloofar"/>
                <a:sym typeface="XB Niloofar"/>
              </a:rPr>
              <a:t>%</a:t>
            </a:r>
          </a:p>
        </p:txBody>
      </p:sp>
      <p:sp>
        <p:nvSpPr>
          <p:cNvPr id="40" name="TextBox 40"/>
          <p:cNvSpPr txBox="1"/>
          <p:nvPr/>
        </p:nvSpPr>
        <p:spPr>
          <a:xfrm>
            <a:off x="5348960" y="1094367"/>
            <a:ext cx="1004045" cy="718145"/>
          </a:xfrm>
          <a:prstGeom prst="rect">
            <a:avLst/>
          </a:prstGeom>
        </p:spPr>
        <p:txBody>
          <a:bodyPr wrap="square" lIns="0" tIns="0" rIns="0" bIns="0" rtlCol="0" anchor="t">
            <a:spAutoFit/>
          </a:bodyPr>
          <a:lstStyle/>
          <a:p>
            <a:pPr algn="ctr">
              <a:lnSpc>
                <a:spcPts val="2750"/>
              </a:lnSpc>
            </a:pPr>
            <a:r>
              <a:rPr lang="en-US" sz="1992" dirty="0">
                <a:solidFill>
                  <a:srgbClr val="FFFFFF"/>
                </a:solidFill>
                <a:latin typeface="XB Niloofar"/>
                <a:ea typeface="XB Niloofar"/>
                <a:cs typeface="XB Niloofar"/>
                <a:sym typeface="XB Niloofar"/>
              </a:rPr>
              <a:t>Precision</a:t>
            </a:r>
          </a:p>
          <a:p>
            <a:pPr algn="ctr">
              <a:lnSpc>
                <a:spcPts val="2750"/>
              </a:lnSpc>
              <a:spcBef>
                <a:spcPct val="0"/>
              </a:spcBef>
            </a:pPr>
            <a:r>
              <a:rPr lang="en-US" sz="1992" dirty="0">
                <a:solidFill>
                  <a:srgbClr val="FFFFFF"/>
                </a:solidFill>
                <a:latin typeface="XB Niloofar"/>
                <a:ea typeface="XB Niloofar"/>
                <a:cs typeface="XB Niloofar"/>
                <a:sym typeface="XB Niloofar"/>
              </a:rPr>
              <a:t>%</a:t>
            </a:r>
          </a:p>
        </p:txBody>
      </p:sp>
      <p:sp>
        <p:nvSpPr>
          <p:cNvPr id="41" name="TextBox 41"/>
          <p:cNvSpPr txBox="1"/>
          <p:nvPr/>
        </p:nvSpPr>
        <p:spPr>
          <a:xfrm>
            <a:off x="6812292" y="1127802"/>
            <a:ext cx="828942" cy="718145"/>
          </a:xfrm>
          <a:prstGeom prst="rect">
            <a:avLst/>
          </a:prstGeom>
        </p:spPr>
        <p:txBody>
          <a:bodyPr wrap="square" lIns="0" tIns="0" rIns="0" bIns="0" rtlCol="0" anchor="t">
            <a:spAutoFit/>
          </a:bodyPr>
          <a:lstStyle/>
          <a:p>
            <a:pPr algn="ctr">
              <a:lnSpc>
                <a:spcPts val="2750"/>
              </a:lnSpc>
            </a:pPr>
            <a:r>
              <a:rPr lang="en-US" sz="1992" dirty="0">
                <a:solidFill>
                  <a:srgbClr val="FFFFFF"/>
                </a:solidFill>
                <a:latin typeface="XB Niloofar"/>
                <a:ea typeface="XB Niloofar"/>
                <a:cs typeface="XB Niloofar"/>
                <a:sym typeface="XB Niloofar"/>
              </a:rPr>
              <a:t>Recall</a:t>
            </a:r>
          </a:p>
          <a:p>
            <a:pPr algn="ctr">
              <a:lnSpc>
                <a:spcPts val="2750"/>
              </a:lnSpc>
              <a:spcBef>
                <a:spcPct val="0"/>
              </a:spcBef>
            </a:pPr>
            <a:r>
              <a:rPr lang="en-US" sz="1992" dirty="0">
                <a:solidFill>
                  <a:srgbClr val="FFFFFF"/>
                </a:solidFill>
                <a:latin typeface="XB Niloofar"/>
                <a:ea typeface="XB Niloofar"/>
                <a:cs typeface="XB Niloofar"/>
                <a:sym typeface="XB Niloofar"/>
              </a:rPr>
              <a:t>%</a:t>
            </a:r>
          </a:p>
        </p:txBody>
      </p:sp>
      <p:sp>
        <p:nvSpPr>
          <p:cNvPr id="42" name="TextBox 42"/>
          <p:cNvSpPr txBox="1"/>
          <p:nvPr/>
        </p:nvSpPr>
        <p:spPr>
          <a:xfrm>
            <a:off x="8065746" y="1130912"/>
            <a:ext cx="1078254" cy="718145"/>
          </a:xfrm>
          <a:prstGeom prst="rect">
            <a:avLst/>
          </a:prstGeom>
        </p:spPr>
        <p:txBody>
          <a:bodyPr wrap="square" lIns="0" tIns="0" rIns="0" bIns="0" rtlCol="0" anchor="t">
            <a:spAutoFit/>
          </a:bodyPr>
          <a:lstStyle/>
          <a:p>
            <a:pPr algn="ctr">
              <a:lnSpc>
                <a:spcPts val="2750"/>
              </a:lnSpc>
            </a:pPr>
            <a:r>
              <a:rPr lang="en-US" sz="1992" dirty="0">
                <a:solidFill>
                  <a:srgbClr val="FFFFFF"/>
                </a:solidFill>
                <a:latin typeface="XB Niloofar"/>
                <a:ea typeface="XB Niloofar"/>
                <a:cs typeface="XB Niloofar"/>
                <a:sym typeface="XB Niloofar"/>
              </a:rPr>
              <a:t>F1-Score</a:t>
            </a:r>
          </a:p>
          <a:p>
            <a:pPr algn="ctr">
              <a:lnSpc>
                <a:spcPts val="2750"/>
              </a:lnSpc>
              <a:spcBef>
                <a:spcPct val="0"/>
              </a:spcBef>
            </a:pPr>
            <a:r>
              <a:rPr lang="en-US" sz="1992" dirty="0">
                <a:solidFill>
                  <a:srgbClr val="FFFFFF"/>
                </a:solidFill>
                <a:latin typeface="XB Niloofar"/>
                <a:ea typeface="XB Niloofar"/>
                <a:cs typeface="XB Niloofar"/>
                <a:sym typeface="XB Niloofar"/>
              </a:rPr>
              <a:t>%</a:t>
            </a:r>
          </a:p>
        </p:txBody>
      </p:sp>
      <p:sp>
        <p:nvSpPr>
          <p:cNvPr id="43" name="TextBox 43"/>
          <p:cNvSpPr txBox="1"/>
          <p:nvPr/>
        </p:nvSpPr>
        <p:spPr>
          <a:xfrm>
            <a:off x="1834818" y="1723223"/>
            <a:ext cx="1907982" cy="317395"/>
          </a:xfrm>
          <a:prstGeom prst="rect">
            <a:avLst/>
          </a:prstGeom>
        </p:spPr>
        <p:txBody>
          <a:bodyPr wrap="square" lIns="0" tIns="0" rIns="0" bIns="0" rtlCol="0" anchor="t">
            <a:spAutoFit/>
          </a:bodyPr>
          <a:lstStyle/>
          <a:p>
            <a:pPr>
              <a:lnSpc>
                <a:spcPts val="2712"/>
              </a:lnSpc>
            </a:pPr>
            <a:r>
              <a:rPr lang="en-US" sz="1500" b="1" dirty="0">
                <a:solidFill>
                  <a:schemeClr val="bg1"/>
                </a:solidFill>
                <a:latin typeface="XB Niloofar Bold"/>
                <a:ea typeface="XB Niloofar Bold"/>
                <a:cs typeface="XB Niloofar Bold"/>
                <a:sym typeface="XB Niloofar Bold"/>
              </a:rPr>
              <a:t>Logistic Regression</a:t>
            </a:r>
          </a:p>
        </p:txBody>
      </p:sp>
      <p:sp>
        <p:nvSpPr>
          <p:cNvPr id="44" name="TextBox 44"/>
          <p:cNvSpPr txBox="1"/>
          <p:nvPr/>
        </p:nvSpPr>
        <p:spPr>
          <a:xfrm>
            <a:off x="1916008" y="2105149"/>
            <a:ext cx="1725617" cy="663643"/>
          </a:xfrm>
          <a:prstGeom prst="rect">
            <a:avLst/>
          </a:prstGeom>
        </p:spPr>
        <p:txBody>
          <a:bodyPr wrap="square" lIns="0" tIns="0" rIns="0" bIns="0" rtlCol="0" anchor="t">
            <a:spAutoFit/>
          </a:bodyPr>
          <a:lstStyle>
            <a:defPPr>
              <a:defRPr lang="en-US"/>
            </a:defPPr>
            <a:lvl1pPr>
              <a:lnSpc>
                <a:spcPts val="2712"/>
              </a:lnSpc>
              <a:defRPr sz="1500" b="1">
                <a:latin typeface="XB Niloofar Bold"/>
                <a:ea typeface="XB Niloofar Bold"/>
                <a:cs typeface="XB Niloofar Bold"/>
              </a:defRPr>
            </a:lvl1pPr>
          </a:lstStyle>
          <a:p>
            <a:pPr algn="ctr"/>
            <a:r>
              <a:rPr lang="en-US" sz="1400" dirty="0">
                <a:solidFill>
                  <a:schemeClr val="bg1"/>
                </a:solidFill>
                <a:sym typeface="XB Niloofar Bold"/>
              </a:rPr>
              <a:t>Random  Forest Classifier</a:t>
            </a:r>
          </a:p>
        </p:txBody>
      </p:sp>
      <p:sp>
        <p:nvSpPr>
          <p:cNvPr id="45" name="TextBox 45"/>
          <p:cNvSpPr txBox="1"/>
          <p:nvPr/>
        </p:nvSpPr>
        <p:spPr>
          <a:xfrm>
            <a:off x="1815921" y="2733970"/>
            <a:ext cx="1839082" cy="663643"/>
          </a:xfrm>
          <a:prstGeom prst="rect">
            <a:avLst/>
          </a:prstGeom>
        </p:spPr>
        <p:txBody>
          <a:bodyPr wrap="square" lIns="0" tIns="0" rIns="0" bIns="0" rtlCol="0" anchor="t">
            <a:spAutoFit/>
          </a:bodyPr>
          <a:lstStyle>
            <a:defPPr>
              <a:defRPr lang="en-US"/>
            </a:defPPr>
            <a:lvl1pPr>
              <a:lnSpc>
                <a:spcPts val="2712"/>
              </a:lnSpc>
              <a:defRPr sz="1500" b="1">
                <a:latin typeface="XB Niloofar Bold"/>
                <a:ea typeface="XB Niloofar Bold"/>
                <a:cs typeface="XB Niloofar Bold"/>
              </a:defRPr>
            </a:lvl1pPr>
          </a:lstStyle>
          <a:p>
            <a:pPr algn="ctr"/>
            <a:r>
              <a:rPr lang="en-US" sz="1400" dirty="0">
                <a:solidFill>
                  <a:schemeClr val="bg1"/>
                </a:solidFill>
                <a:sym typeface="XB Niloofar Bold"/>
              </a:rPr>
              <a:t>Gradient</a:t>
            </a:r>
          </a:p>
          <a:p>
            <a:pPr algn="ctr"/>
            <a:r>
              <a:rPr lang="en-US" sz="1400" dirty="0">
                <a:solidFill>
                  <a:schemeClr val="bg1"/>
                </a:solidFill>
                <a:sym typeface="XB Niloofar Bold"/>
              </a:rPr>
              <a:t>Boosting Classifier</a:t>
            </a:r>
          </a:p>
        </p:txBody>
      </p:sp>
      <p:sp>
        <p:nvSpPr>
          <p:cNvPr id="46" name="TextBox 46"/>
          <p:cNvSpPr txBox="1"/>
          <p:nvPr/>
        </p:nvSpPr>
        <p:spPr>
          <a:xfrm>
            <a:off x="1877158" y="3499735"/>
            <a:ext cx="1691467" cy="317395"/>
          </a:xfrm>
          <a:prstGeom prst="rect">
            <a:avLst/>
          </a:prstGeom>
        </p:spPr>
        <p:txBody>
          <a:bodyPr wrap="square" lIns="0" tIns="0" rIns="0" bIns="0" rtlCol="0" anchor="t">
            <a:spAutoFit/>
          </a:bodyPr>
          <a:lstStyle>
            <a:defPPr>
              <a:defRPr lang="en-US"/>
            </a:defPPr>
            <a:lvl1pPr>
              <a:lnSpc>
                <a:spcPts val="2712"/>
              </a:lnSpc>
              <a:defRPr sz="1500" b="1">
                <a:latin typeface="XB Niloofar Bold"/>
                <a:ea typeface="XB Niloofar Bold"/>
                <a:cs typeface="XB Niloofar Bold"/>
              </a:defRPr>
            </a:lvl1pPr>
          </a:lstStyle>
          <a:p>
            <a:pPr algn="ctr"/>
            <a:r>
              <a:rPr lang="en-US" dirty="0">
                <a:solidFill>
                  <a:schemeClr val="bg1"/>
                </a:solidFill>
                <a:sym typeface="XB Niloofar Bold"/>
              </a:rPr>
              <a:t>SVM</a:t>
            </a:r>
          </a:p>
        </p:txBody>
      </p:sp>
      <p:sp>
        <p:nvSpPr>
          <p:cNvPr id="47" name="TextBox 47"/>
          <p:cNvSpPr txBox="1"/>
          <p:nvPr/>
        </p:nvSpPr>
        <p:spPr>
          <a:xfrm>
            <a:off x="2015889" y="1181013"/>
            <a:ext cx="1360486" cy="414878"/>
          </a:xfrm>
          <a:prstGeom prst="rect">
            <a:avLst/>
          </a:prstGeom>
        </p:spPr>
        <p:txBody>
          <a:bodyPr lIns="0" tIns="0" rIns="0" bIns="0" rtlCol="0" anchor="t">
            <a:spAutoFit/>
          </a:bodyPr>
          <a:lstStyle/>
          <a:p>
            <a:pPr algn="ctr">
              <a:lnSpc>
                <a:spcPts val="3360"/>
              </a:lnSpc>
              <a:spcBef>
                <a:spcPct val="0"/>
              </a:spcBef>
            </a:pPr>
            <a:r>
              <a:rPr lang="en-US" sz="2434" dirty="0">
                <a:solidFill>
                  <a:srgbClr val="FFFFFF"/>
                </a:solidFill>
                <a:latin typeface="HK Modular"/>
                <a:ea typeface="HK Modular"/>
                <a:cs typeface="HK Modular"/>
                <a:sym typeface="HK Modular"/>
              </a:rPr>
              <a:t>SCORE</a:t>
            </a:r>
          </a:p>
        </p:txBody>
      </p:sp>
      <p:sp>
        <p:nvSpPr>
          <p:cNvPr id="48" name="TextBox 48"/>
          <p:cNvSpPr txBox="1"/>
          <p:nvPr/>
        </p:nvSpPr>
        <p:spPr>
          <a:xfrm>
            <a:off x="193411" y="5114789"/>
            <a:ext cx="3549389" cy="525785"/>
          </a:xfrm>
          <a:prstGeom prst="rect">
            <a:avLst/>
          </a:prstGeom>
        </p:spPr>
        <p:txBody>
          <a:bodyPr wrap="square" lIns="0" tIns="0" rIns="0" bIns="0" rtlCol="0" anchor="t">
            <a:spAutoFit/>
          </a:bodyPr>
          <a:lstStyle/>
          <a:p>
            <a:pPr algn="l">
              <a:lnSpc>
                <a:spcPts val="4140"/>
              </a:lnSpc>
              <a:spcBef>
                <a:spcPct val="0"/>
              </a:spcBef>
            </a:pPr>
            <a:r>
              <a:rPr lang="en-US" sz="3000" dirty="0">
                <a:solidFill>
                  <a:srgbClr val="FFFFFF"/>
                </a:solidFill>
                <a:latin typeface="XB Niloofar"/>
                <a:ea typeface="XB Niloofar"/>
                <a:cs typeface="XB Niloofar"/>
                <a:sym typeface="XB Niloofar"/>
              </a:rPr>
              <a:t>Experimental Result</a:t>
            </a:r>
          </a:p>
        </p:txBody>
      </p:sp>
      <p:sp>
        <p:nvSpPr>
          <p:cNvPr id="49" name="TextBox 49"/>
          <p:cNvSpPr txBox="1"/>
          <p:nvPr/>
        </p:nvSpPr>
        <p:spPr>
          <a:xfrm>
            <a:off x="1798030" y="464006"/>
            <a:ext cx="4369528" cy="354584"/>
          </a:xfrm>
          <a:prstGeom prst="rect">
            <a:avLst/>
          </a:prstGeom>
        </p:spPr>
        <p:txBody>
          <a:bodyPr wrap="square" lIns="0" tIns="0" rIns="0" bIns="0" rtlCol="0" anchor="t">
            <a:spAutoFit/>
          </a:bodyPr>
          <a:lstStyle/>
          <a:p>
            <a:pPr algn="ctr">
              <a:lnSpc>
                <a:spcPts val="3080"/>
              </a:lnSpc>
            </a:pPr>
            <a:r>
              <a:rPr lang="en-US" sz="2200" dirty="0">
                <a:solidFill>
                  <a:srgbClr val="FFFFFF"/>
                </a:solidFill>
                <a:latin typeface="HK Modular"/>
                <a:ea typeface="HK Modular"/>
                <a:cs typeface="HK Modular"/>
                <a:sym typeface="HK Modular"/>
              </a:rPr>
              <a:t>Feature Extraction</a:t>
            </a:r>
          </a:p>
        </p:txBody>
      </p:sp>
      <p:sp>
        <p:nvSpPr>
          <p:cNvPr id="50" name="TextBox 50"/>
          <p:cNvSpPr txBox="1"/>
          <p:nvPr/>
        </p:nvSpPr>
        <p:spPr>
          <a:xfrm>
            <a:off x="252506" y="333586"/>
            <a:ext cx="1023342"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06</a:t>
            </a:r>
          </a:p>
        </p:txBody>
      </p:sp>
      <p:sp>
        <p:nvSpPr>
          <p:cNvPr id="51" name="TextBox 51"/>
          <p:cNvSpPr txBox="1"/>
          <p:nvPr/>
        </p:nvSpPr>
        <p:spPr>
          <a:xfrm>
            <a:off x="296694" y="5929056"/>
            <a:ext cx="9084928" cy="718145"/>
          </a:xfrm>
          <a:prstGeom prst="rect">
            <a:avLst/>
          </a:prstGeom>
        </p:spPr>
        <p:txBody>
          <a:bodyPr lIns="0" tIns="0" rIns="0" bIns="0" rtlCol="0" anchor="t">
            <a:spAutoFit/>
          </a:bodyPr>
          <a:lstStyle/>
          <a:p>
            <a:pPr algn="l">
              <a:lnSpc>
                <a:spcPts val="2760"/>
              </a:lnSpc>
              <a:spcBef>
                <a:spcPct val="0"/>
              </a:spcBef>
            </a:pPr>
            <a:r>
              <a:rPr lang="en-US" sz="2000" b="1" u="sng" dirty="0">
                <a:solidFill>
                  <a:srgbClr val="FF914D"/>
                </a:solidFill>
                <a:latin typeface="XB Niloofar Bold"/>
                <a:ea typeface="XB Niloofar Bold"/>
                <a:cs typeface="XB Niloofar Bold"/>
                <a:sym typeface="XB Niloofar Bold"/>
              </a:rPr>
              <a:t>Logistic Regression</a:t>
            </a:r>
            <a:r>
              <a:rPr lang="en-US" sz="2000" dirty="0">
                <a:solidFill>
                  <a:srgbClr val="FF914D"/>
                </a:solidFill>
                <a:latin typeface="XB Niloofar"/>
                <a:ea typeface="XB Niloofar"/>
                <a:cs typeface="XB Niloofar"/>
                <a:sym typeface="XB Niloofar"/>
              </a:rPr>
              <a:t>:</a:t>
            </a:r>
            <a:r>
              <a:rPr lang="en-US" sz="2000" dirty="0">
                <a:solidFill>
                  <a:srgbClr val="FFFFFF"/>
                </a:solidFill>
                <a:latin typeface="XB Niloofar"/>
                <a:ea typeface="XB Niloofar"/>
                <a:cs typeface="XB Niloofar"/>
                <a:sym typeface="XB Niloofar"/>
              </a:rPr>
              <a:t> LR achieves 98.71% accuracy and high precision (100%) but lower recall (88%).</a:t>
            </a:r>
          </a:p>
        </p:txBody>
      </p:sp>
      <p:sp>
        <p:nvSpPr>
          <p:cNvPr id="52" name="TextBox 52"/>
          <p:cNvSpPr txBox="1"/>
          <p:nvPr/>
        </p:nvSpPr>
        <p:spPr>
          <a:xfrm>
            <a:off x="324304" y="7277547"/>
            <a:ext cx="9221863" cy="718145"/>
          </a:xfrm>
          <a:prstGeom prst="rect">
            <a:avLst/>
          </a:prstGeom>
        </p:spPr>
        <p:txBody>
          <a:bodyPr lIns="0" tIns="0" rIns="0" bIns="0" rtlCol="0" anchor="t">
            <a:spAutoFit/>
          </a:bodyPr>
          <a:lstStyle/>
          <a:p>
            <a:pPr algn="l">
              <a:lnSpc>
                <a:spcPts val="2760"/>
              </a:lnSpc>
              <a:spcBef>
                <a:spcPct val="0"/>
              </a:spcBef>
            </a:pPr>
            <a:r>
              <a:rPr lang="en-US" sz="2000" b="1" u="sng" dirty="0" err="1">
                <a:solidFill>
                  <a:srgbClr val="FF914D"/>
                </a:solidFill>
                <a:latin typeface="XB Niloofar Bold"/>
                <a:ea typeface="XB Niloofar Bold"/>
                <a:cs typeface="XB Niloofar Bold"/>
                <a:sym typeface="XB Niloofar Bold"/>
              </a:rPr>
              <a:t>Randome</a:t>
            </a:r>
            <a:r>
              <a:rPr lang="en-US" sz="2000" b="1" u="sng" dirty="0">
                <a:solidFill>
                  <a:srgbClr val="FF914D"/>
                </a:solidFill>
                <a:latin typeface="XB Niloofar Bold"/>
                <a:ea typeface="XB Niloofar Bold"/>
                <a:cs typeface="XB Niloofar Bold"/>
                <a:sym typeface="XB Niloofar Bold"/>
              </a:rPr>
              <a:t> Forest and Gradient Boosting Classifier</a:t>
            </a:r>
            <a:r>
              <a:rPr lang="en-US" sz="2000" dirty="0">
                <a:solidFill>
                  <a:srgbClr val="FF914D"/>
                </a:solidFill>
                <a:latin typeface="XB Niloofar"/>
                <a:ea typeface="XB Niloofar"/>
                <a:cs typeface="XB Niloofar"/>
                <a:sym typeface="XB Niloofar"/>
              </a:rPr>
              <a:t>:</a:t>
            </a:r>
            <a:r>
              <a:rPr lang="en-US" sz="2000" dirty="0">
                <a:solidFill>
                  <a:srgbClr val="FFFFFF"/>
                </a:solidFill>
                <a:latin typeface="XB Niloofar"/>
                <a:ea typeface="XB Niloofar"/>
                <a:cs typeface="XB Niloofar"/>
                <a:sym typeface="XB Niloofar"/>
              </a:rPr>
              <a:t> Both algorithms maintain 99.58% accuracy, with same precision (100%) and recall (96%)</a:t>
            </a:r>
          </a:p>
        </p:txBody>
      </p:sp>
      <p:sp>
        <p:nvSpPr>
          <p:cNvPr id="53" name="TextBox 53"/>
          <p:cNvSpPr txBox="1"/>
          <p:nvPr/>
        </p:nvSpPr>
        <p:spPr>
          <a:xfrm>
            <a:off x="359707" y="8626037"/>
            <a:ext cx="9084928" cy="718145"/>
          </a:xfrm>
          <a:prstGeom prst="rect">
            <a:avLst/>
          </a:prstGeom>
        </p:spPr>
        <p:txBody>
          <a:bodyPr lIns="0" tIns="0" rIns="0" bIns="0" rtlCol="0" anchor="t">
            <a:spAutoFit/>
          </a:bodyPr>
          <a:lstStyle/>
          <a:p>
            <a:pPr algn="l">
              <a:lnSpc>
                <a:spcPts val="2760"/>
              </a:lnSpc>
              <a:spcBef>
                <a:spcPct val="0"/>
              </a:spcBef>
            </a:pPr>
            <a:r>
              <a:rPr lang="en-US" sz="2000" b="1" u="sng" dirty="0">
                <a:solidFill>
                  <a:srgbClr val="FF914D"/>
                </a:solidFill>
                <a:latin typeface="XB Niloofar Bold"/>
                <a:ea typeface="XB Niloofar Bold"/>
                <a:cs typeface="XB Niloofar Bold"/>
                <a:sym typeface="XB Niloofar Bold"/>
              </a:rPr>
              <a:t>Support Vector Machine</a:t>
            </a:r>
            <a:r>
              <a:rPr lang="en-US" sz="2000" dirty="0">
                <a:solidFill>
                  <a:srgbClr val="FF914D"/>
                </a:solidFill>
                <a:latin typeface="XB Niloofar"/>
                <a:ea typeface="XB Niloofar"/>
                <a:cs typeface="XB Niloofar"/>
                <a:sym typeface="XB Niloofar"/>
              </a:rPr>
              <a:t>:</a:t>
            </a:r>
            <a:r>
              <a:rPr lang="en-US" sz="2000" dirty="0">
                <a:solidFill>
                  <a:srgbClr val="FFFFFF"/>
                </a:solidFill>
                <a:latin typeface="XB Niloofar"/>
                <a:ea typeface="XB Niloofar"/>
                <a:cs typeface="XB Niloofar"/>
                <a:sym typeface="XB Niloofar"/>
              </a:rPr>
              <a:t> SVM excels with 98.74% accuracy, balanced precision (100%) and recall (88%), showcasing superior overall classification performance.</a:t>
            </a:r>
          </a:p>
        </p:txBody>
      </p:sp>
      <p:sp>
        <p:nvSpPr>
          <p:cNvPr id="54" name="TextBox 54"/>
          <p:cNvSpPr txBox="1"/>
          <p:nvPr/>
        </p:nvSpPr>
        <p:spPr>
          <a:xfrm>
            <a:off x="16801185" y="259456"/>
            <a:ext cx="1286163" cy="281610"/>
          </a:xfrm>
          <a:prstGeom prst="rect">
            <a:avLst/>
          </a:prstGeom>
        </p:spPr>
        <p:txBody>
          <a:bodyPr lIns="0" tIns="0" rIns="0" bIns="0" rtlCol="0" anchor="t">
            <a:spAutoFit/>
          </a:bodyPr>
          <a:lstStyle/>
          <a:p>
            <a:pPr algn="l">
              <a:lnSpc>
                <a:spcPts val="2214"/>
              </a:lnSpc>
              <a:spcBef>
                <a:spcPct val="0"/>
              </a:spcBef>
            </a:pPr>
            <a:r>
              <a:rPr lang="en-US" sz="1604">
                <a:solidFill>
                  <a:srgbClr val="FFFFFF"/>
                </a:solidFill>
                <a:latin typeface="XB Niloofar"/>
                <a:ea typeface="XB Niloofar"/>
                <a:cs typeface="XB Niloofar"/>
                <a:sym typeface="XB Niloofar"/>
              </a:rPr>
              <a:t>Understanding</a:t>
            </a:r>
          </a:p>
        </p:txBody>
      </p:sp>
      <p:sp>
        <p:nvSpPr>
          <p:cNvPr id="55" name="TextBox 55"/>
          <p:cNvSpPr txBox="1"/>
          <p:nvPr/>
        </p:nvSpPr>
        <p:spPr>
          <a:xfrm>
            <a:off x="9899832" y="1319629"/>
            <a:ext cx="8295304" cy="1253355"/>
          </a:xfrm>
          <a:prstGeom prst="rect">
            <a:avLst/>
          </a:prstGeom>
        </p:spPr>
        <p:txBody>
          <a:bodyPr lIns="0" tIns="0" rIns="0" bIns="0" rtlCol="0" anchor="t">
            <a:spAutoFit/>
          </a:bodyPr>
          <a:lstStyle/>
          <a:p>
            <a:pPr algn="l">
              <a:lnSpc>
                <a:spcPts val="2518"/>
              </a:lnSpc>
            </a:pPr>
            <a:r>
              <a:rPr lang="en-US" sz="1825" b="1" u="sng">
                <a:solidFill>
                  <a:srgbClr val="FF914D"/>
                </a:solidFill>
                <a:latin typeface="XB Niloofar Bold"/>
                <a:ea typeface="XB Niloofar Bold"/>
                <a:cs typeface="XB Niloofar Bold"/>
                <a:sym typeface="XB Niloofar Bold"/>
              </a:rPr>
              <a:t>Precision : </a:t>
            </a:r>
            <a:r>
              <a:rPr lang="en-US" sz="1825">
                <a:solidFill>
                  <a:srgbClr val="FFFFFF"/>
                </a:solidFill>
                <a:latin typeface="XB Niloofar"/>
                <a:ea typeface="XB Niloofar"/>
                <a:cs typeface="XB Niloofar"/>
                <a:sym typeface="XB Niloofar"/>
              </a:rPr>
              <a:t>It is defined as the ratio of true positive predictions to the total number                        of positive predictions (true positives and false positives).</a:t>
            </a:r>
          </a:p>
          <a:p>
            <a:pPr marL="394068" lvl="1" indent="-197034" algn="l">
              <a:lnSpc>
                <a:spcPts val="2518"/>
              </a:lnSpc>
              <a:buFont typeface="Arial"/>
              <a:buChar char="•"/>
            </a:pPr>
            <a:r>
              <a:rPr lang="en-US" sz="1825">
                <a:solidFill>
                  <a:srgbClr val="FFFFFF"/>
                </a:solidFill>
                <a:latin typeface="XB Niloofar"/>
                <a:ea typeface="XB Niloofar"/>
                <a:cs typeface="XB Niloofar"/>
                <a:sym typeface="XB Niloofar"/>
              </a:rPr>
              <a:t>High precision indicates that when the model predicts a positive class, it is likely to be correct, which is crucial in scenarios where false positives are costly .</a:t>
            </a:r>
          </a:p>
        </p:txBody>
      </p:sp>
      <p:sp>
        <p:nvSpPr>
          <p:cNvPr id="56" name="TextBox 56"/>
          <p:cNvSpPr txBox="1"/>
          <p:nvPr/>
        </p:nvSpPr>
        <p:spPr>
          <a:xfrm>
            <a:off x="9899832" y="2668276"/>
            <a:ext cx="8295304" cy="1568000"/>
          </a:xfrm>
          <a:prstGeom prst="rect">
            <a:avLst/>
          </a:prstGeom>
        </p:spPr>
        <p:txBody>
          <a:bodyPr lIns="0" tIns="0" rIns="0" bIns="0" rtlCol="0" anchor="t">
            <a:spAutoFit/>
          </a:bodyPr>
          <a:lstStyle/>
          <a:p>
            <a:pPr algn="l">
              <a:lnSpc>
                <a:spcPts val="2518"/>
              </a:lnSpc>
            </a:pPr>
            <a:r>
              <a:rPr lang="en-US" sz="1825" b="1" u="sng">
                <a:solidFill>
                  <a:srgbClr val="FF914D"/>
                </a:solidFill>
                <a:latin typeface="XB Niloofar Bold"/>
                <a:ea typeface="XB Niloofar Bold"/>
                <a:cs typeface="XB Niloofar Bold"/>
                <a:sym typeface="XB Niloofar Bold"/>
              </a:rPr>
              <a:t>Recall: </a:t>
            </a:r>
            <a:r>
              <a:rPr lang="en-US" sz="1825">
                <a:solidFill>
                  <a:srgbClr val="FFFFFF"/>
                </a:solidFill>
                <a:latin typeface="XB Niloofar"/>
                <a:ea typeface="XB Niloofar"/>
                <a:cs typeface="XB Niloofar"/>
                <a:sym typeface="XB Niloofar"/>
              </a:rPr>
              <a:t>It is defined as the ratio of true positive predictions to the total number of actual positive instances.</a:t>
            </a:r>
          </a:p>
          <a:p>
            <a:pPr marL="394067" lvl="1" indent="-197034" algn="l">
              <a:lnSpc>
                <a:spcPts val="2518"/>
              </a:lnSpc>
              <a:buFont typeface="Arial"/>
              <a:buChar char="•"/>
            </a:pPr>
            <a:r>
              <a:rPr lang="en-US" sz="1825">
                <a:solidFill>
                  <a:srgbClr val="FFFFFF"/>
                </a:solidFill>
                <a:latin typeface="XB Niloofar"/>
                <a:ea typeface="XB Niloofar"/>
                <a:cs typeface="XB Niloofar"/>
                <a:sym typeface="XB Niloofar"/>
              </a:rPr>
              <a:t>High recall indicates that the model is good at capturing most of the actual positive cases, which is particularly important in scenarios where missing a positive instance could have serious consequences.</a:t>
            </a:r>
          </a:p>
        </p:txBody>
      </p:sp>
      <p:sp>
        <p:nvSpPr>
          <p:cNvPr id="57" name="TextBox 57"/>
          <p:cNvSpPr txBox="1"/>
          <p:nvPr/>
        </p:nvSpPr>
        <p:spPr>
          <a:xfrm>
            <a:off x="9899832" y="4344621"/>
            <a:ext cx="8295304" cy="939350"/>
          </a:xfrm>
          <a:prstGeom prst="rect">
            <a:avLst/>
          </a:prstGeom>
        </p:spPr>
        <p:txBody>
          <a:bodyPr lIns="0" tIns="0" rIns="0" bIns="0" rtlCol="0" anchor="t">
            <a:spAutoFit/>
          </a:bodyPr>
          <a:lstStyle/>
          <a:p>
            <a:pPr algn="l">
              <a:lnSpc>
                <a:spcPts val="2518"/>
              </a:lnSpc>
            </a:pPr>
            <a:r>
              <a:rPr lang="en-US" sz="1825" b="1" u="sng">
                <a:solidFill>
                  <a:srgbClr val="FF914D"/>
                </a:solidFill>
                <a:latin typeface="XB Niloofar Bold"/>
                <a:ea typeface="XB Niloofar Bold"/>
                <a:cs typeface="XB Niloofar Bold"/>
                <a:sym typeface="XB Niloofar Bold"/>
              </a:rPr>
              <a:t>F1-Score: </a:t>
            </a:r>
            <a:r>
              <a:rPr lang="en-US" sz="1825">
                <a:solidFill>
                  <a:srgbClr val="FFFFFF"/>
                </a:solidFill>
                <a:latin typeface="XB Niloofar"/>
                <a:ea typeface="XB Niloofar"/>
                <a:cs typeface="XB Niloofar"/>
                <a:sym typeface="XB Niloofar"/>
              </a:rPr>
              <a:t>It is the harmonic mean of precision and recall.</a:t>
            </a:r>
          </a:p>
          <a:p>
            <a:pPr marL="394067" lvl="1" indent="-197034" algn="l">
              <a:lnSpc>
                <a:spcPts val="2518"/>
              </a:lnSpc>
              <a:buFont typeface="Arial"/>
              <a:buChar char="•"/>
            </a:pPr>
            <a:r>
              <a:rPr lang="en-US" sz="1825">
                <a:solidFill>
                  <a:srgbClr val="FFFFFF"/>
                </a:solidFill>
                <a:latin typeface="XB Niloofar"/>
                <a:ea typeface="XB Niloofar"/>
                <a:cs typeface="XB Niloofar"/>
                <a:sym typeface="XB Niloofar"/>
              </a:rPr>
              <a:t>A higher F1 score indicates better overall performance, especially when both false positives and false negatives are important to consider.</a:t>
            </a:r>
          </a:p>
        </p:txBody>
      </p:sp>
      <p:sp>
        <p:nvSpPr>
          <p:cNvPr id="58" name="TextBox 58"/>
          <p:cNvSpPr txBox="1"/>
          <p:nvPr/>
        </p:nvSpPr>
        <p:spPr>
          <a:xfrm>
            <a:off x="9950421" y="5537312"/>
            <a:ext cx="2311619" cy="399325"/>
          </a:xfrm>
          <a:prstGeom prst="rect">
            <a:avLst/>
          </a:prstGeom>
        </p:spPr>
        <p:txBody>
          <a:bodyPr lIns="0" tIns="0" rIns="0" bIns="0" rtlCol="0" anchor="t">
            <a:spAutoFit/>
          </a:bodyPr>
          <a:lstStyle/>
          <a:p>
            <a:pPr algn="l">
              <a:lnSpc>
                <a:spcPts val="3284"/>
              </a:lnSpc>
              <a:spcBef>
                <a:spcPct val="0"/>
              </a:spcBef>
            </a:pPr>
            <a:r>
              <a:rPr lang="en-US" sz="2380">
                <a:solidFill>
                  <a:srgbClr val="FFFFFF"/>
                </a:solidFill>
                <a:latin typeface="XB Niloofar"/>
                <a:ea typeface="XB Niloofar"/>
                <a:cs typeface="XB Niloofar"/>
                <a:sym typeface="XB Niloofar"/>
              </a:rPr>
              <a:t>Confusion Matrix</a:t>
            </a:r>
          </a:p>
        </p:txBody>
      </p:sp>
      <p:sp>
        <p:nvSpPr>
          <p:cNvPr id="59" name="TextBox 59"/>
          <p:cNvSpPr txBox="1"/>
          <p:nvPr/>
        </p:nvSpPr>
        <p:spPr>
          <a:xfrm>
            <a:off x="13797075" y="5944281"/>
            <a:ext cx="925025" cy="241380"/>
          </a:xfrm>
          <a:prstGeom prst="rect">
            <a:avLst/>
          </a:prstGeom>
        </p:spPr>
        <p:txBody>
          <a:bodyPr lIns="0" tIns="0" rIns="0" bIns="0" rtlCol="0" anchor="t">
            <a:spAutoFit/>
          </a:bodyPr>
          <a:lstStyle/>
          <a:p>
            <a:pPr algn="ctr">
              <a:lnSpc>
                <a:spcPts val="2034"/>
              </a:lnSpc>
              <a:spcBef>
                <a:spcPct val="0"/>
              </a:spcBef>
            </a:pPr>
            <a:r>
              <a:rPr lang="en-US" sz="1474">
                <a:solidFill>
                  <a:srgbClr val="FFFFFF"/>
                </a:solidFill>
                <a:latin typeface="XB Niloofar"/>
                <a:ea typeface="XB Niloofar"/>
                <a:cs typeface="XB Niloofar"/>
                <a:sym typeface="XB Niloofar"/>
              </a:rPr>
              <a:t>Predicted</a:t>
            </a:r>
          </a:p>
        </p:txBody>
      </p:sp>
      <p:sp>
        <p:nvSpPr>
          <p:cNvPr id="60" name="TextBox 60"/>
          <p:cNvSpPr txBox="1"/>
          <p:nvPr/>
        </p:nvSpPr>
        <p:spPr>
          <a:xfrm>
            <a:off x="15557747" y="5963239"/>
            <a:ext cx="925025" cy="241380"/>
          </a:xfrm>
          <a:prstGeom prst="rect">
            <a:avLst/>
          </a:prstGeom>
        </p:spPr>
        <p:txBody>
          <a:bodyPr lIns="0" tIns="0" rIns="0" bIns="0" rtlCol="0" anchor="t">
            <a:spAutoFit/>
          </a:bodyPr>
          <a:lstStyle/>
          <a:p>
            <a:pPr algn="ctr">
              <a:lnSpc>
                <a:spcPts val="2034"/>
              </a:lnSpc>
              <a:spcBef>
                <a:spcPct val="0"/>
              </a:spcBef>
            </a:pPr>
            <a:r>
              <a:rPr lang="en-US" sz="1474">
                <a:solidFill>
                  <a:srgbClr val="FFFFFF"/>
                </a:solidFill>
                <a:latin typeface="XB Niloofar"/>
                <a:ea typeface="XB Niloofar"/>
                <a:cs typeface="XB Niloofar"/>
                <a:sym typeface="XB Niloofar"/>
              </a:rPr>
              <a:t>Predicted</a:t>
            </a:r>
          </a:p>
        </p:txBody>
      </p:sp>
      <p:sp>
        <p:nvSpPr>
          <p:cNvPr id="61" name="TextBox 61"/>
          <p:cNvSpPr txBox="1"/>
          <p:nvPr/>
        </p:nvSpPr>
        <p:spPr>
          <a:xfrm rot="-5400000">
            <a:off x="11555120" y="8337025"/>
            <a:ext cx="1599929" cy="242621"/>
          </a:xfrm>
          <a:prstGeom prst="rect">
            <a:avLst/>
          </a:prstGeom>
        </p:spPr>
        <p:txBody>
          <a:bodyPr lIns="0" tIns="0" rIns="0" bIns="0" rtlCol="0" anchor="t">
            <a:spAutoFit/>
          </a:bodyPr>
          <a:lstStyle/>
          <a:p>
            <a:pPr algn="ctr">
              <a:lnSpc>
                <a:spcPts val="2028"/>
              </a:lnSpc>
              <a:spcBef>
                <a:spcPct val="0"/>
              </a:spcBef>
            </a:pPr>
            <a:r>
              <a:rPr lang="en-US" sz="1470">
                <a:solidFill>
                  <a:srgbClr val="FFFFFF"/>
                </a:solidFill>
                <a:latin typeface="XB Niloofar"/>
                <a:ea typeface="XB Niloofar"/>
                <a:cs typeface="XB Niloofar"/>
                <a:sym typeface="XB Niloofar"/>
              </a:rPr>
              <a:t>Actual</a:t>
            </a:r>
          </a:p>
        </p:txBody>
      </p:sp>
      <p:sp>
        <p:nvSpPr>
          <p:cNvPr id="62" name="Freeform 62"/>
          <p:cNvSpPr/>
          <p:nvPr/>
        </p:nvSpPr>
        <p:spPr>
          <a:xfrm>
            <a:off x="15516721" y="9575030"/>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11"/>
            <a:stretch>
              <a:fillRect/>
            </a:stretch>
          </a:blipFill>
        </p:spPr>
      </p:sp>
      <p:pic>
        <p:nvPicPr>
          <p:cNvPr id="64" name="Picture 63" descr="A blue and white squares with numbers&#10;&#10;Description automatically generated">
            <a:extLst>
              <a:ext uri="{FF2B5EF4-FFF2-40B4-BE49-F238E27FC236}">
                <a16:creationId xmlns:a16="http://schemas.microsoft.com/office/drawing/2014/main" id="{A6E8ED3E-F3CC-3502-A10D-7EE12B4259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56750" y="6349334"/>
            <a:ext cx="4865329" cy="29816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528355" cy="1534058"/>
          </a:xfrm>
          <a:custGeom>
            <a:avLst/>
            <a:gdLst/>
            <a:ahLst/>
            <a:cxnLst/>
            <a:rect l="l" t="t" r="r" b="b"/>
            <a:pathLst>
              <a:path w="1528355" h="1534058">
                <a:moveTo>
                  <a:pt x="0" y="0"/>
                </a:moveTo>
                <a:lnTo>
                  <a:pt x="1528355" y="0"/>
                </a:lnTo>
                <a:lnTo>
                  <a:pt x="1528355" y="1534058"/>
                </a:lnTo>
                <a:lnTo>
                  <a:pt x="0" y="1534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28355" y="467220"/>
            <a:ext cx="3580349" cy="403603"/>
          </a:xfrm>
          <a:custGeom>
            <a:avLst/>
            <a:gdLst/>
            <a:ahLst/>
            <a:cxnLst/>
            <a:rect l="l" t="t" r="r" b="b"/>
            <a:pathLst>
              <a:path w="3580349" h="403603">
                <a:moveTo>
                  <a:pt x="0" y="0"/>
                </a:moveTo>
                <a:lnTo>
                  <a:pt x="3580349" y="0"/>
                </a:lnTo>
                <a:lnTo>
                  <a:pt x="3580349" y="403603"/>
                </a:lnTo>
                <a:lnTo>
                  <a:pt x="0" y="4036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80108" y="1304102"/>
            <a:ext cx="2902259" cy="1523686"/>
          </a:xfrm>
          <a:custGeom>
            <a:avLst/>
            <a:gdLst/>
            <a:ahLst/>
            <a:cxnLst/>
            <a:rect l="l" t="t" r="r" b="b"/>
            <a:pathLst>
              <a:path w="2902259" h="1523686">
                <a:moveTo>
                  <a:pt x="0" y="0"/>
                </a:moveTo>
                <a:lnTo>
                  <a:pt x="2902259" y="0"/>
                </a:lnTo>
                <a:lnTo>
                  <a:pt x="2902259" y="1523686"/>
                </a:lnTo>
                <a:lnTo>
                  <a:pt x="0" y="1523686"/>
                </a:lnTo>
                <a:lnTo>
                  <a:pt x="0" y="0"/>
                </a:lnTo>
                <a:close/>
              </a:path>
            </a:pathLst>
          </a:custGeom>
          <a:blipFill>
            <a:blip r:embed="rId7"/>
            <a:stretch>
              <a:fillRect/>
            </a:stretch>
          </a:blipFill>
        </p:spPr>
      </p:sp>
      <p:sp>
        <p:nvSpPr>
          <p:cNvPr id="6" name="Freeform 6"/>
          <p:cNvSpPr/>
          <p:nvPr/>
        </p:nvSpPr>
        <p:spPr>
          <a:xfrm>
            <a:off x="6363102" y="1575625"/>
            <a:ext cx="5658309" cy="8434383"/>
          </a:xfrm>
          <a:custGeom>
            <a:avLst/>
            <a:gdLst/>
            <a:ahLst/>
            <a:cxnLst/>
            <a:rect l="l" t="t" r="r" b="b"/>
            <a:pathLst>
              <a:path w="5658309" h="8434383">
                <a:moveTo>
                  <a:pt x="0" y="0"/>
                </a:moveTo>
                <a:lnTo>
                  <a:pt x="5658308" y="0"/>
                </a:lnTo>
                <a:lnTo>
                  <a:pt x="5658308" y="8434383"/>
                </a:lnTo>
                <a:lnTo>
                  <a:pt x="0" y="8434383"/>
                </a:lnTo>
                <a:lnTo>
                  <a:pt x="0" y="0"/>
                </a:lnTo>
                <a:close/>
              </a:path>
            </a:pathLst>
          </a:custGeom>
          <a:blipFill>
            <a:blip r:embed="rId8"/>
            <a:stretch>
              <a:fillRect l="-6579" t="-3980" r="-6637" b="-3543"/>
            </a:stretch>
          </a:blipFill>
        </p:spPr>
      </p:sp>
      <p:sp>
        <p:nvSpPr>
          <p:cNvPr id="7" name="Freeform 7"/>
          <p:cNvSpPr/>
          <p:nvPr/>
        </p:nvSpPr>
        <p:spPr>
          <a:xfrm>
            <a:off x="12195945" y="1534058"/>
            <a:ext cx="5846029" cy="8475950"/>
          </a:xfrm>
          <a:custGeom>
            <a:avLst/>
            <a:gdLst/>
            <a:ahLst/>
            <a:cxnLst/>
            <a:rect l="l" t="t" r="r" b="b"/>
            <a:pathLst>
              <a:path w="5846029" h="8475950">
                <a:moveTo>
                  <a:pt x="0" y="0"/>
                </a:moveTo>
                <a:lnTo>
                  <a:pt x="5846030" y="0"/>
                </a:lnTo>
                <a:lnTo>
                  <a:pt x="5846030" y="8475950"/>
                </a:lnTo>
                <a:lnTo>
                  <a:pt x="0" y="8475950"/>
                </a:lnTo>
                <a:lnTo>
                  <a:pt x="0" y="0"/>
                </a:lnTo>
                <a:close/>
              </a:path>
            </a:pathLst>
          </a:custGeom>
          <a:blipFill>
            <a:blip r:embed="rId9"/>
            <a:stretch>
              <a:fillRect l="-5270" t="-3955" r="-5074" b="-3785"/>
            </a:stretch>
          </a:blipFill>
        </p:spPr>
      </p:sp>
      <p:grpSp>
        <p:nvGrpSpPr>
          <p:cNvPr id="8" name="Group 8"/>
          <p:cNvGrpSpPr/>
          <p:nvPr/>
        </p:nvGrpSpPr>
        <p:grpSpPr>
          <a:xfrm>
            <a:off x="41623" y="2827788"/>
            <a:ext cx="6321479" cy="4096769"/>
            <a:chOff x="0" y="0"/>
            <a:chExt cx="1664916" cy="1078984"/>
          </a:xfrm>
        </p:grpSpPr>
        <p:sp>
          <p:nvSpPr>
            <p:cNvPr id="9" name="Freeform 9"/>
            <p:cNvSpPr/>
            <p:nvPr/>
          </p:nvSpPr>
          <p:spPr>
            <a:xfrm>
              <a:off x="0" y="0"/>
              <a:ext cx="1664916" cy="1078984"/>
            </a:xfrm>
            <a:custGeom>
              <a:avLst/>
              <a:gdLst/>
              <a:ahLst/>
              <a:cxnLst/>
              <a:rect l="l" t="t" r="r" b="b"/>
              <a:pathLst>
                <a:path w="1664916" h="1078984">
                  <a:moveTo>
                    <a:pt x="62460" y="0"/>
                  </a:moveTo>
                  <a:lnTo>
                    <a:pt x="1602456" y="0"/>
                  </a:lnTo>
                  <a:cubicBezTo>
                    <a:pt x="1636952" y="0"/>
                    <a:pt x="1664916" y="27964"/>
                    <a:pt x="1664916" y="62460"/>
                  </a:cubicBezTo>
                  <a:lnTo>
                    <a:pt x="1664916" y="1016525"/>
                  </a:lnTo>
                  <a:cubicBezTo>
                    <a:pt x="1664916" y="1051020"/>
                    <a:pt x="1636952" y="1078984"/>
                    <a:pt x="1602456" y="1078984"/>
                  </a:cubicBezTo>
                  <a:lnTo>
                    <a:pt x="62460" y="1078984"/>
                  </a:lnTo>
                  <a:cubicBezTo>
                    <a:pt x="45894" y="1078984"/>
                    <a:pt x="30008" y="1072404"/>
                    <a:pt x="18294" y="1060690"/>
                  </a:cubicBezTo>
                  <a:cubicBezTo>
                    <a:pt x="6581" y="1048977"/>
                    <a:pt x="0" y="1033090"/>
                    <a:pt x="0" y="1016525"/>
                  </a:cubicBezTo>
                  <a:lnTo>
                    <a:pt x="0" y="62460"/>
                  </a:lnTo>
                  <a:cubicBezTo>
                    <a:pt x="0" y="27964"/>
                    <a:pt x="27964" y="0"/>
                    <a:pt x="62460" y="0"/>
                  </a:cubicBezTo>
                  <a:close/>
                </a:path>
              </a:pathLst>
            </a:custGeom>
            <a:solidFill>
              <a:srgbClr val="101010"/>
            </a:solidFill>
            <a:ln w="38100" cap="rnd">
              <a:solidFill>
                <a:srgbClr val="FFFFFF"/>
              </a:solidFill>
              <a:prstDash val="solid"/>
              <a:round/>
            </a:ln>
          </p:spPr>
        </p:sp>
        <p:sp>
          <p:nvSpPr>
            <p:cNvPr id="10" name="TextBox 10"/>
            <p:cNvSpPr txBox="1"/>
            <p:nvPr/>
          </p:nvSpPr>
          <p:spPr>
            <a:xfrm>
              <a:off x="0" y="-28575"/>
              <a:ext cx="1664916" cy="1107559"/>
            </a:xfrm>
            <a:prstGeom prst="rect">
              <a:avLst/>
            </a:prstGeom>
          </p:spPr>
          <p:txBody>
            <a:bodyPr lIns="50800" tIns="50800" rIns="50800" bIns="50800" rtlCol="0" anchor="ctr"/>
            <a:lstStyle/>
            <a:p>
              <a:pPr algn="ctr">
                <a:lnSpc>
                  <a:spcPts val="2346"/>
                </a:lnSpc>
              </a:pPr>
              <a:endParaRPr/>
            </a:p>
          </p:txBody>
        </p:sp>
      </p:grpSp>
      <p:sp>
        <p:nvSpPr>
          <p:cNvPr id="11" name="TextBox 11"/>
          <p:cNvSpPr txBox="1"/>
          <p:nvPr/>
        </p:nvSpPr>
        <p:spPr>
          <a:xfrm>
            <a:off x="1829069" y="468779"/>
            <a:ext cx="2603764" cy="402044"/>
          </a:xfrm>
          <a:prstGeom prst="rect">
            <a:avLst/>
          </a:prstGeom>
        </p:spPr>
        <p:txBody>
          <a:bodyPr lIns="0" tIns="0" rIns="0" bIns="0" rtlCol="0" anchor="t">
            <a:spAutoFit/>
          </a:bodyPr>
          <a:lstStyle/>
          <a:p>
            <a:pPr algn="ctr">
              <a:lnSpc>
                <a:spcPts val="3262"/>
              </a:lnSpc>
            </a:pPr>
            <a:r>
              <a:rPr lang="en-US" sz="2330">
                <a:solidFill>
                  <a:srgbClr val="FFFFFF"/>
                </a:solidFill>
                <a:latin typeface="HK Modular"/>
                <a:ea typeface="HK Modular"/>
                <a:cs typeface="HK Modular"/>
                <a:sym typeface="HK Modular"/>
              </a:rPr>
              <a:t>Deployment</a:t>
            </a:r>
          </a:p>
        </p:txBody>
      </p:sp>
      <p:sp>
        <p:nvSpPr>
          <p:cNvPr id="12" name="TextBox 12"/>
          <p:cNvSpPr txBox="1"/>
          <p:nvPr/>
        </p:nvSpPr>
        <p:spPr>
          <a:xfrm>
            <a:off x="252506" y="333586"/>
            <a:ext cx="1023342"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07</a:t>
            </a:r>
          </a:p>
        </p:txBody>
      </p:sp>
      <p:sp>
        <p:nvSpPr>
          <p:cNvPr id="13" name="TextBox 13"/>
          <p:cNvSpPr txBox="1"/>
          <p:nvPr/>
        </p:nvSpPr>
        <p:spPr>
          <a:xfrm>
            <a:off x="147891" y="4207903"/>
            <a:ext cx="6085731" cy="902435"/>
          </a:xfrm>
          <a:prstGeom prst="rect">
            <a:avLst/>
          </a:prstGeom>
        </p:spPr>
        <p:txBody>
          <a:bodyPr lIns="0" tIns="0" rIns="0" bIns="0" rtlCol="0" anchor="t">
            <a:spAutoFit/>
          </a:bodyPr>
          <a:lstStyle/>
          <a:p>
            <a:pPr marL="382878" lvl="1" indent="-191439" algn="l">
              <a:lnSpc>
                <a:spcPts val="2447"/>
              </a:lnSpc>
              <a:buFont typeface="Arial"/>
              <a:buChar char="•"/>
            </a:pPr>
            <a:r>
              <a:rPr lang="en-US" sz="1773">
                <a:solidFill>
                  <a:srgbClr val="FFFFFF"/>
                </a:solidFill>
                <a:latin typeface="XB Niloofar"/>
                <a:ea typeface="XB Niloofar"/>
                <a:cs typeface="XB Niloofar"/>
                <a:sym typeface="XB Niloofar"/>
              </a:rPr>
              <a:t>Streamlit is designed to predict fraudulent transactions</a:t>
            </a:r>
          </a:p>
          <a:p>
            <a:pPr algn="l">
              <a:lnSpc>
                <a:spcPts val="2447"/>
              </a:lnSpc>
            </a:pPr>
            <a:r>
              <a:rPr lang="en-US" sz="1773">
                <a:solidFill>
                  <a:srgbClr val="FFFFFF"/>
                </a:solidFill>
                <a:latin typeface="XB Niloofar"/>
                <a:ea typeface="XB Niloofar"/>
                <a:cs typeface="XB Niloofar"/>
                <a:sym typeface="XB Niloofar"/>
              </a:rPr>
              <a:t>       using a Logistic Regression Model. It utilizes user inputs to</a:t>
            </a:r>
          </a:p>
          <a:p>
            <a:pPr algn="l">
              <a:lnSpc>
                <a:spcPts val="2447"/>
              </a:lnSpc>
            </a:pPr>
            <a:r>
              <a:rPr lang="en-US" sz="1773">
                <a:solidFill>
                  <a:srgbClr val="FFFFFF"/>
                </a:solidFill>
                <a:latin typeface="XB Niloofar"/>
                <a:ea typeface="XB Niloofar"/>
                <a:cs typeface="XB Niloofar"/>
                <a:sym typeface="XB Niloofar"/>
              </a:rPr>
              <a:t>       assess the likelihood of a transaction being fraudulent or not.</a:t>
            </a:r>
          </a:p>
        </p:txBody>
      </p:sp>
      <p:sp>
        <p:nvSpPr>
          <p:cNvPr id="14" name="TextBox 14"/>
          <p:cNvSpPr txBox="1"/>
          <p:nvPr/>
        </p:nvSpPr>
        <p:spPr>
          <a:xfrm>
            <a:off x="147891" y="3027081"/>
            <a:ext cx="6215211" cy="902435"/>
          </a:xfrm>
          <a:prstGeom prst="rect">
            <a:avLst/>
          </a:prstGeom>
        </p:spPr>
        <p:txBody>
          <a:bodyPr lIns="0" tIns="0" rIns="0" bIns="0" rtlCol="0" anchor="t">
            <a:spAutoFit/>
          </a:bodyPr>
          <a:lstStyle/>
          <a:p>
            <a:pPr marL="382878" lvl="1" indent="-191439" algn="l">
              <a:lnSpc>
                <a:spcPts val="2447"/>
              </a:lnSpc>
              <a:buFont typeface="Arial"/>
              <a:buChar char="•"/>
            </a:pPr>
            <a:r>
              <a:rPr lang="en-US" sz="1773">
                <a:solidFill>
                  <a:srgbClr val="FFFFFF"/>
                </a:solidFill>
                <a:latin typeface="XB Niloofar"/>
                <a:ea typeface="XB Niloofar"/>
                <a:cs typeface="XB Niloofar"/>
                <a:sym typeface="XB Niloofar"/>
              </a:rPr>
              <a:t>Streamlit is an open-source framework designed for building </a:t>
            </a:r>
          </a:p>
          <a:p>
            <a:pPr algn="l">
              <a:lnSpc>
                <a:spcPts val="2447"/>
              </a:lnSpc>
            </a:pPr>
            <a:r>
              <a:rPr lang="en-US" sz="1773">
                <a:solidFill>
                  <a:srgbClr val="FFFFFF"/>
                </a:solidFill>
                <a:latin typeface="XB Niloofar"/>
                <a:ea typeface="XB Niloofar"/>
                <a:cs typeface="XB Niloofar"/>
                <a:sym typeface="XB Niloofar"/>
              </a:rPr>
              <a:t>       web applications specifically for data science and machine </a:t>
            </a:r>
          </a:p>
          <a:p>
            <a:pPr algn="l">
              <a:lnSpc>
                <a:spcPts val="2447"/>
              </a:lnSpc>
            </a:pPr>
            <a:r>
              <a:rPr lang="en-US" sz="1773">
                <a:solidFill>
                  <a:srgbClr val="FFFFFF"/>
                </a:solidFill>
                <a:latin typeface="XB Niloofar"/>
                <a:ea typeface="XB Niloofar"/>
                <a:cs typeface="XB Niloofar"/>
                <a:sym typeface="XB Niloofar"/>
              </a:rPr>
              <a:t>       learning projects.</a:t>
            </a:r>
          </a:p>
        </p:txBody>
      </p:sp>
      <p:sp>
        <p:nvSpPr>
          <p:cNvPr id="15" name="TextBox 15"/>
          <p:cNvSpPr txBox="1"/>
          <p:nvPr/>
        </p:nvSpPr>
        <p:spPr>
          <a:xfrm>
            <a:off x="228853" y="5400636"/>
            <a:ext cx="6004768" cy="1207235"/>
          </a:xfrm>
          <a:prstGeom prst="rect">
            <a:avLst/>
          </a:prstGeom>
        </p:spPr>
        <p:txBody>
          <a:bodyPr lIns="0" tIns="0" rIns="0" bIns="0" rtlCol="0" anchor="t">
            <a:spAutoFit/>
          </a:bodyPr>
          <a:lstStyle/>
          <a:p>
            <a:pPr marL="382878" lvl="1" indent="-191439" algn="l">
              <a:lnSpc>
                <a:spcPts val="2447"/>
              </a:lnSpc>
              <a:buFont typeface="Arial"/>
              <a:buChar char="•"/>
            </a:pPr>
            <a:r>
              <a:rPr lang="en-US" sz="1773">
                <a:solidFill>
                  <a:srgbClr val="FFFFFF"/>
                </a:solidFill>
                <a:latin typeface="XB Niloofar"/>
                <a:ea typeface="XB Niloofar"/>
                <a:cs typeface="XB Niloofar"/>
                <a:sym typeface="XB Niloofar"/>
              </a:rPr>
              <a:t>Here i  make two transaction which type is transfer amount</a:t>
            </a:r>
          </a:p>
          <a:p>
            <a:pPr algn="l">
              <a:lnSpc>
                <a:spcPts val="2447"/>
              </a:lnSpc>
            </a:pPr>
            <a:r>
              <a:rPr lang="en-US" sz="1773">
                <a:solidFill>
                  <a:srgbClr val="FFFFFF"/>
                </a:solidFill>
                <a:latin typeface="XB Niloofar"/>
                <a:ea typeface="XB Niloofar"/>
                <a:cs typeface="XB Niloofar"/>
                <a:sym typeface="XB Niloofar"/>
              </a:rPr>
              <a:t>       from one to other customer.</a:t>
            </a:r>
          </a:p>
          <a:p>
            <a:pPr marL="382878" lvl="1" indent="-191439" algn="l">
              <a:lnSpc>
                <a:spcPts val="2447"/>
              </a:lnSpc>
              <a:buFont typeface="Arial"/>
              <a:buChar char="•"/>
            </a:pPr>
            <a:r>
              <a:rPr lang="en-US" sz="1773">
                <a:solidFill>
                  <a:srgbClr val="FFFFFF"/>
                </a:solidFill>
                <a:latin typeface="XB Niloofar"/>
                <a:ea typeface="XB Niloofar"/>
                <a:cs typeface="XB Niloofar"/>
                <a:sym typeface="XB Niloofar"/>
              </a:rPr>
              <a:t>That is shown one transaction is NOT FRAUDULENT </a:t>
            </a:r>
          </a:p>
          <a:p>
            <a:pPr algn="l">
              <a:lnSpc>
                <a:spcPts val="2447"/>
              </a:lnSpc>
            </a:pPr>
            <a:r>
              <a:rPr lang="en-US" sz="1773">
                <a:solidFill>
                  <a:srgbClr val="FFFFFF"/>
                </a:solidFill>
                <a:latin typeface="XB Niloofar"/>
                <a:ea typeface="XB Niloofar"/>
                <a:cs typeface="XB Niloofar"/>
                <a:sym typeface="XB Niloofar"/>
              </a:rPr>
              <a:t>       and second transaction is FRAUDULENT.</a:t>
            </a:r>
          </a:p>
        </p:txBody>
      </p:sp>
      <p:sp>
        <p:nvSpPr>
          <p:cNvPr id="16" name="Freeform 16"/>
          <p:cNvSpPr/>
          <p:nvPr/>
        </p:nvSpPr>
        <p:spPr>
          <a:xfrm>
            <a:off x="15473046" y="935243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10"/>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588754" y="1678435"/>
            <a:ext cx="5966468" cy="7152083"/>
          </a:xfrm>
          <a:custGeom>
            <a:avLst/>
            <a:gdLst/>
            <a:ahLst/>
            <a:cxnLst/>
            <a:rect l="l" t="t" r="r" b="b"/>
            <a:pathLst>
              <a:path w="5966468" h="7152083">
                <a:moveTo>
                  <a:pt x="0" y="0"/>
                </a:moveTo>
                <a:lnTo>
                  <a:pt x="5966468" y="0"/>
                </a:lnTo>
                <a:lnTo>
                  <a:pt x="5966468" y="7152083"/>
                </a:lnTo>
                <a:lnTo>
                  <a:pt x="0" y="7152083"/>
                </a:lnTo>
                <a:lnTo>
                  <a:pt x="0" y="0"/>
                </a:lnTo>
                <a:close/>
              </a:path>
            </a:pathLst>
          </a:custGeom>
          <a:blipFill>
            <a:blip r:embed="rId3"/>
            <a:stretch>
              <a:fillRect l="-20125" t="-72092" r="-33135" b="-27058"/>
            </a:stretch>
          </a:blipFill>
        </p:spPr>
      </p:sp>
      <p:sp>
        <p:nvSpPr>
          <p:cNvPr id="4" name="TextBox 4"/>
          <p:cNvSpPr txBox="1"/>
          <p:nvPr/>
        </p:nvSpPr>
        <p:spPr>
          <a:xfrm>
            <a:off x="251763" y="361118"/>
            <a:ext cx="4073331" cy="428625"/>
          </a:xfrm>
          <a:prstGeom prst="rect">
            <a:avLst/>
          </a:prstGeom>
        </p:spPr>
        <p:txBody>
          <a:bodyPr lIns="0" tIns="0" rIns="0" bIns="0" rtlCol="0" anchor="t">
            <a:spAutoFit/>
          </a:bodyPr>
          <a:lstStyle/>
          <a:p>
            <a:pPr algn="ctr">
              <a:lnSpc>
                <a:spcPts val="3449"/>
              </a:lnSpc>
              <a:spcBef>
                <a:spcPct val="0"/>
              </a:spcBef>
            </a:pPr>
            <a:r>
              <a:rPr lang="en-US" sz="2499">
                <a:solidFill>
                  <a:srgbClr val="FFFFFF"/>
                </a:solidFill>
                <a:latin typeface="HK Modular"/>
                <a:ea typeface="HK Modular"/>
                <a:cs typeface="HK Modular"/>
                <a:sym typeface="HK Modular"/>
              </a:rPr>
              <a:t>Conclusion</a:t>
            </a:r>
          </a:p>
        </p:txBody>
      </p:sp>
      <p:pic>
        <p:nvPicPr>
          <p:cNvPr id="5" name="Picture 5"/>
          <p:cNvPicPr>
            <a:picLocks noChangeAspect="1"/>
          </p:cNvPicPr>
          <p:nvPr/>
        </p:nvPicPr>
        <p:blipFill>
          <a:blip r:embed="rId4">
            <a:alphaModFix amt="59000"/>
          </a:blip>
          <a:srcRect/>
          <a:stretch>
            <a:fillRect/>
          </a:stretch>
        </p:blipFill>
        <p:spPr>
          <a:xfrm>
            <a:off x="473141" y="179311"/>
            <a:ext cx="3630575" cy="849389"/>
          </a:xfrm>
          <a:prstGeom prst="rect">
            <a:avLst/>
          </a:prstGeom>
          <a:ln cap="sq">
            <a:noFill/>
            <a:prstDash val="solid"/>
          </a:ln>
        </p:spPr>
      </p:pic>
      <p:sp>
        <p:nvSpPr>
          <p:cNvPr id="6" name="Freeform 6"/>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5"/>
            <a:stretch>
              <a:fillRect/>
            </a:stretch>
          </a:blipFill>
        </p:spPr>
      </p:sp>
      <p:sp>
        <p:nvSpPr>
          <p:cNvPr id="7" name="TextBox 7"/>
          <p:cNvSpPr txBox="1"/>
          <p:nvPr/>
        </p:nvSpPr>
        <p:spPr>
          <a:xfrm>
            <a:off x="5081991" y="3599389"/>
            <a:ext cx="13062868" cy="6562402"/>
          </a:xfrm>
          <a:prstGeom prst="rect">
            <a:avLst/>
          </a:prstGeom>
        </p:spPr>
        <p:txBody>
          <a:bodyPr lIns="0" tIns="0" rIns="0" bIns="0" rtlCol="0" anchor="t">
            <a:spAutoFit/>
          </a:bodyPr>
          <a:lstStyle/>
          <a:p>
            <a:pPr algn="l">
              <a:lnSpc>
                <a:spcPts val="2319"/>
              </a:lnSpc>
            </a:pPr>
            <a:r>
              <a:rPr lang="en-US" sz="1680">
                <a:solidFill>
                  <a:srgbClr val="FFFFFF"/>
                </a:solidFill>
                <a:latin typeface="DM Sans"/>
                <a:ea typeface="DM Sans"/>
                <a:cs typeface="DM Sans"/>
                <a:sym typeface="DM Sans"/>
              </a:rPr>
              <a:t>Q: What is the model's precision and accuracy in detecting fraudulent transactions? </a:t>
            </a:r>
          </a:p>
          <a:p>
            <a:pPr algn="l">
              <a:lnSpc>
                <a:spcPts val="2319"/>
              </a:lnSpc>
            </a:pPr>
            <a:r>
              <a:rPr lang="en-US" sz="1680">
                <a:solidFill>
                  <a:srgbClr val="FFFFFF"/>
                </a:solidFill>
                <a:latin typeface="DM Sans"/>
                <a:ea typeface="DM Sans"/>
                <a:cs typeface="DM Sans"/>
                <a:sym typeface="DM Sans"/>
              </a:rPr>
              <a:t>A: </a:t>
            </a:r>
            <a:r>
              <a:rPr lang="en-US" sz="1680" b="1" u="sng">
                <a:solidFill>
                  <a:srgbClr val="FFFFFF"/>
                </a:solidFill>
                <a:latin typeface="DM Sans Bold"/>
                <a:ea typeface="DM Sans Bold"/>
                <a:cs typeface="DM Sans Bold"/>
                <a:sym typeface="DM Sans Bold"/>
              </a:rPr>
              <a:t>Accuracy</a:t>
            </a:r>
            <a:r>
              <a:rPr lang="en-US" sz="1680">
                <a:solidFill>
                  <a:srgbClr val="FFFFFF"/>
                </a:solidFill>
                <a:latin typeface="DM Sans"/>
                <a:ea typeface="DM Sans"/>
                <a:cs typeface="DM Sans"/>
                <a:sym typeface="DM Sans"/>
              </a:rPr>
              <a:t>: The Logistic Regression model achieved an accuracy of 97.16% on the training data.</a:t>
            </a:r>
          </a:p>
          <a:p>
            <a:pPr algn="l">
              <a:lnSpc>
                <a:spcPts val="2319"/>
              </a:lnSpc>
            </a:pPr>
            <a:r>
              <a:rPr lang="en-US" sz="1680">
                <a:solidFill>
                  <a:srgbClr val="FFFFFF"/>
                </a:solidFill>
                <a:latin typeface="DM Sans"/>
                <a:ea typeface="DM Sans"/>
                <a:cs typeface="DM Sans"/>
                <a:sym typeface="DM Sans"/>
              </a:rPr>
              <a:t>    </a:t>
            </a:r>
            <a:r>
              <a:rPr lang="en-US" sz="1680" b="1" u="sng">
                <a:solidFill>
                  <a:srgbClr val="FFFFFF"/>
                </a:solidFill>
                <a:latin typeface="DM Sans Bold"/>
                <a:ea typeface="DM Sans Bold"/>
                <a:cs typeface="DM Sans Bold"/>
                <a:sym typeface="DM Sans Bold"/>
              </a:rPr>
              <a:t>Precision</a:t>
            </a:r>
            <a:r>
              <a:rPr lang="en-US" sz="1680">
                <a:solidFill>
                  <a:srgbClr val="FFFFFF"/>
                </a:solidFill>
                <a:latin typeface="DM Sans"/>
                <a:ea typeface="DM Sans"/>
                <a:cs typeface="DM Sans"/>
                <a:sym typeface="DM Sans"/>
              </a:rPr>
              <a:t>: The model has a precision of 100%, meaning that all transactions it classified as fraudulent were indeed                 </a:t>
            </a:r>
          </a:p>
          <a:p>
            <a:pPr algn="l">
              <a:lnSpc>
                <a:spcPts val="2319"/>
              </a:lnSpc>
            </a:pPr>
            <a:r>
              <a:rPr lang="en-US" sz="1680">
                <a:solidFill>
                  <a:srgbClr val="FFFFFF"/>
                </a:solidFill>
                <a:latin typeface="DM Sans"/>
                <a:ea typeface="DM Sans"/>
                <a:cs typeface="DM Sans"/>
                <a:sym typeface="DM Sans"/>
              </a:rPr>
              <a:t>                       fraudulent. </a:t>
            </a:r>
          </a:p>
          <a:p>
            <a:pPr algn="l">
              <a:lnSpc>
                <a:spcPts val="2319"/>
              </a:lnSpc>
            </a:pPr>
            <a:endParaRPr lang="en-US" sz="1680">
              <a:solidFill>
                <a:srgbClr val="FFFFFF"/>
              </a:solidFill>
              <a:latin typeface="DM Sans"/>
              <a:ea typeface="DM Sans"/>
              <a:cs typeface="DM Sans"/>
              <a:sym typeface="DM Sans"/>
            </a:endParaRPr>
          </a:p>
          <a:p>
            <a:pPr algn="l">
              <a:lnSpc>
                <a:spcPts val="2319"/>
              </a:lnSpc>
            </a:pPr>
            <a:r>
              <a:rPr lang="en-US" sz="1680">
                <a:solidFill>
                  <a:srgbClr val="FFFFFF"/>
                </a:solidFill>
                <a:latin typeface="DM Sans"/>
                <a:ea typeface="DM Sans"/>
                <a:cs typeface="DM Sans"/>
                <a:sym typeface="DM Sans"/>
              </a:rPr>
              <a:t>Q: How reliable is the model in classifying transactions as legitimate or fraudulent? </a:t>
            </a:r>
          </a:p>
          <a:p>
            <a:pPr algn="l">
              <a:lnSpc>
                <a:spcPts val="2319"/>
              </a:lnSpc>
            </a:pPr>
            <a:r>
              <a:rPr lang="en-US" sz="1680">
                <a:solidFill>
                  <a:srgbClr val="FFFFFF"/>
                </a:solidFill>
                <a:latin typeface="DM Sans"/>
                <a:ea typeface="DM Sans"/>
                <a:cs typeface="DM Sans"/>
                <a:sym typeface="DM Sans"/>
              </a:rPr>
              <a:t>A: The model shows high reliability in identifying fraudulent transactions due to its high precision. However, the recall       was 94%, indicating that while it successfully identifies many fraudulent transactions, it does miss some. This is critical in fraud detection, where false negatives (failing to detect fraud) can be costly.</a:t>
            </a:r>
          </a:p>
          <a:p>
            <a:pPr algn="l">
              <a:lnSpc>
                <a:spcPts val="2319"/>
              </a:lnSpc>
            </a:pPr>
            <a:endParaRPr lang="en-US" sz="1680">
              <a:solidFill>
                <a:srgbClr val="FFFFFF"/>
              </a:solidFill>
              <a:latin typeface="DM Sans"/>
              <a:ea typeface="DM Sans"/>
              <a:cs typeface="DM Sans"/>
              <a:sym typeface="DM Sans"/>
            </a:endParaRPr>
          </a:p>
          <a:p>
            <a:pPr algn="l">
              <a:lnSpc>
                <a:spcPts val="2319"/>
              </a:lnSpc>
            </a:pPr>
            <a:r>
              <a:rPr lang="en-US" sz="1680">
                <a:solidFill>
                  <a:srgbClr val="FFFFFF"/>
                </a:solidFill>
                <a:latin typeface="DM Sans"/>
                <a:ea typeface="DM Sans"/>
                <a:cs typeface="DM Sans"/>
                <a:sym typeface="DM Sans"/>
              </a:rPr>
              <a:t>Q: What are the potential losses due to model errors?</a:t>
            </a:r>
          </a:p>
          <a:p>
            <a:pPr algn="l">
              <a:lnSpc>
                <a:spcPts val="2319"/>
              </a:lnSpc>
            </a:pPr>
            <a:r>
              <a:rPr lang="en-US" sz="1680">
                <a:solidFill>
                  <a:srgbClr val="FFFFFF"/>
                </a:solidFill>
                <a:latin typeface="DM Sans"/>
                <a:ea typeface="DM Sans"/>
                <a:cs typeface="DM Sans"/>
                <a:sym typeface="DM Sans"/>
              </a:rPr>
              <a:t>A: To evaluate potential financial losses due to model errors, you established costs for false negatives and false positives:</a:t>
            </a:r>
          </a:p>
          <a:p>
            <a:pPr marL="362885" lvl="1" indent="-181443" algn="l">
              <a:lnSpc>
                <a:spcPts val="2319"/>
              </a:lnSpc>
              <a:buFont typeface="Arial"/>
              <a:buChar char="•"/>
            </a:pPr>
            <a:r>
              <a:rPr lang="en-US" sz="1680">
                <a:solidFill>
                  <a:srgbClr val="FFFFFF"/>
                </a:solidFill>
                <a:latin typeface="DM Sans"/>
                <a:ea typeface="DM Sans"/>
                <a:cs typeface="DM Sans"/>
                <a:sym typeface="DM Sans"/>
              </a:rPr>
              <a:t>Cost of False Negatives: ₹1000 per undetected fraudulent transaction.</a:t>
            </a:r>
          </a:p>
          <a:p>
            <a:pPr marL="362885" lvl="1" indent="-181443" algn="l">
              <a:lnSpc>
                <a:spcPts val="2319"/>
              </a:lnSpc>
              <a:buFont typeface="Arial"/>
              <a:buChar char="•"/>
            </a:pPr>
            <a:r>
              <a:rPr lang="en-US" sz="1680">
                <a:solidFill>
                  <a:srgbClr val="FFFFFF"/>
                </a:solidFill>
                <a:latin typeface="DM Sans"/>
                <a:ea typeface="DM Sans"/>
                <a:cs typeface="DM Sans"/>
                <a:sym typeface="DM Sans"/>
              </a:rPr>
              <a:t>Cost of False Positives: ₹100 per legitimate transaction falsely flagged as fraudulent.</a:t>
            </a:r>
          </a:p>
          <a:p>
            <a:pPr marL="362885" lvl="1" indent="-181443" algn="l">
              <a:lnSpc>
                <a:spcPts val="2319"/>
              </a:lnSpc>
              <a:buFont typeface="Arial"/>
              <a:buChar char="•"/>
            </a:pPr>
            <a:r>
              <a:rPr lang="en-US" sz="1680">
                <a:solidFill>
                  <a:srgbClr val="FFFFFF"/>
                </a:solidFill>
                <a:latin typeface="DM Sans"/>
                <a:ea typeface="DM Sans"/>
                <a:cs typeface="DM Sans"/>
                <a:sym typeface="DM Sans"/>
              </a:rPr>
              <a:t>Revenue from True Positives: ₹500 per correctly identified fraudulent transaction.</a:t>
            </a:r>
          </a:p>
          <a:p>
            <a:pPr marL="362885" lvl="1" indent="-181443" algn="l">
              <a:lnSpc>
                <a:spcPts val="2319"/>
              </a:lnSpc>
              <a:buFont typeface="Arial"/>
              <a:buChar char="•"/>
            </a:pPr>
            <a:r>
              <a:rPr lang="en-US" sz="1680">
                <a:solidFill>
                  <a:srgbClr val="FFFFFF"/>
                </a:solidFill>
                <a:latin typeface="DM Sans"/>
                <a:ea typeface="DM Sans"/>
                <a:cs typeface="DM Sans"/>
                <a:sym typeface="DM Sans"/>
              </a:rPr>
              <a:t>Revenue from True Negatives: ₹50 per correctly identified legitimate transaction.</a:t>
            </a:r>
          </a:p>
          <a:p>
            <a:pPr algn="l">
              <a:lnSpc>
                <a:spcPts val="2319"/>
              </a:lnSpc>
            </a:pPr>
            <a:r>
              <a:rPr lang="en-US" sz="1680" b="1" u="sng">
                <a:solidFill>
                  <a:srgbClr val="FFFFFF"/>
                </a:solidFill>
                <a:latin typeface="DM Sans Bold"/>
                <a:ea typeface="DM Sans Bold"/>
                <a:cs typeface="DM Sans Bold"/>
                <a:sym typeface="DM Sans Bold"/>
              </a:rPr>
              <a:t>Impact Calculation:</a:t>
            </a:r>
          </a:p>
          <a:p>
            <a:pPr marL="362885" lvl="1" indent="-181443" algn="l">
              <a:lnSpc>
                <a:spcPts val="2319"/>
              </a:lnSpc>
              <a:buFont typeface="Arial"/>
              <a:buChar char="•"/>
            </a:pPr>
            <a:r>
              <a:rPr lang="en-US" sz="1680">
                <a:solidFill>
                  <a:srgbClr val="FFFFFF"/>
                </a:solidFill>
                <a:latin typeface="DM Sans"/>
                <a:ea typeface="DM Sans"/>
                <a:cs typeface="DM Sans"/>
                <a:sym typeface="DM Sans"/>
              </a:rPr>
              <a:t>Total Revenue: Sum of revenues from true positives and true negatives. </a:t>
            </a:r>
          </a:p>
          <a:p>
            <a:pPr marL="362885" lvl="1" indent="-181443" algn="l">
              <a:lnSpc>
                <a:spcPts val="2319"/>
              </a:lnSpc>
              <a:buFont typeface="Arial"/>
              <a:buChar char="•"/>
            </a:pPr>
            <a:r>
              <a:rPr lang="en-US" sz="1680">
                <a:solidFill>
                  <a:srgbClr val="FFFFFF"/>
                </a:solidFill>
                <a:latin typeface="DM Sans"/>
                <a:ea typeface="DM Sans"/>
                <a:cs typeface="DM Sans"/>
                <a:sym typeface="DM Sans"/>
              </a:rPr>
              <a:t>Total Loss: Sum of losses from false positives and false negatives.</a:t>
            </a:r>
          </a:p>
          <a:p>
            <a:pPr marL="362885" lvl="1" indent="-181443" algn="l">
              <a:lnSpc>
                <a:spcPts val="2319"/>
              </a:lnSpc>
              <a:buFont typeface="Arial"/>
              <a:buChar char="•"/>
            </a:pPr>
            <a:r>
              <a:rPr lang="en-US" sz="1680">
                <a:solidFill>
                  <a:srgbClr val="FFFFFF"/>
                </a:solidFill>
                <a:latin typeface="DM Sans"/>
                <a:ea typeface="DM Sans"/>
                <a:cs typeface="DM Sans"/>
                <a:sym typeface="DM Sans"/>
              </a:rPr>
              <a:t>Profit: Total Revenue minus Total Loss.</a:t>
            </a:r>
          </a:p>
          <a:p>
            <a:pPr algn="l">
              <a:lnSpc>
                <a:spcPts val="2319"/>
              </a:lnSpc>
            </a:pPr>
            <a:endParaRPr lang="en-US" sz="1680">
              <a:solidFill>
                <a:srgbClr val="FFFFFF"/>
              </a:solidFill>
              <a:latin typeface="DM Sans"/>
              <a:ea typeface="DM Sans"/>
              <a:cs typeface="DM Sans"/>
              <a:sym typeface="DM Sans"/>
            </a:endParaRPr>
          </a:p>
          <a:p>
            <a:pPr algn="l">
              <a:lnSpc>
                <a:spcPts val="2319"/>
              </a:lnSpc>
            </a:pPr>
            <a:endParaRPr lang="en-US" sz="1680">
              <a:solidFill>
                <a:srgbClr val="FFFFFF"/>
              </a:solidFill>
              <a:latin typeface="DM Sans"/>
              <a:ea typeface="DM Sans"/>
              <a:cs typeface="DM Sans"/>
              <a:sym typeface="DM Sans"/>
            </a:endParaRPr>
          </a:p>
          <a:p>
            <a:pPr algn="l">
              <a:lnSpc>
                <a:spcPts val="2319"/>
              </a:lnSpc>
            </a:pPr>
            <a:endParaRPr lang="en-US" sz="1680">
              <a:solidFill>
                <a:srgbClr val="FFFFFF"/>
              </a:solidFill>
              <a:latin typeface="DM Sans"/>
              <a:ea typeface="DM Sans"/>
              <a:cs typeface="DM Sans"/>
              <a:sym typeface="DM Sans"/>
            </a:endParaRPr>
          </a:p>
        </p:txBody>
      </p:sp>
      <p:grpSp>
        <p:nvGrpSpPr>
          <p:cNvPr id="8" name="Group 8"/>
          <p:cNvGrpSpPr/>
          <p:nvPr/>
        </p:nvGrpSpPr>
        <p:grpSpPr>
          <a:xfrm>
            <a:off x="12521546" y="8275099"/>
            <a:ext cx="2873864" cy="1316522"/>
            <a:chOff x="0" y="0"/>
            <a:chExt cx="1175811" cy="538641"/>
          </a:xfrm>
        </p:grpSpPr>
        <p:sp>
          <p:nvSpPr>
            <p:cNvPr id="9" name="Freeform 9"/>
            <p:cNvSpPr/>
            <p:nvPr/>
          </p:nvSpPr>
          <p:spPr>
            <a:xfrm>
              <a:off x="0" y="0"/>
              <a:ext cx="1175811" cy="538641"/>
            </a:xfrm>
            <a:custGeom>
              <a:avLst/>
              <a:gdLst/>
              <a:ahLst/>
              <a:cxnLst/>
              <a:rect l="l" t="t" r="r" b="b"/>
              <a:pathLst>
                <a:path w="1175811" h="538641">
                  <a:moveTo>
                    <a:pt x="1096393" y="0"/>
                  </a:moveTo>
                  <a:lnTo>
                    <a:pt x="79418" y="0"/>
                  </a:lnTo>
                  <a:cubicBezTo>
                    <a:pt x="79418" y="43699"/>
                    <a:pt x="44079" y="79418"/>
                    <a:pt x="0" y="79418"/>
                  </a:cubicBezTo>
                  <a:lnTo>
                    <a:pt x="0" y="459223"/>
                  </a:lnTo>
                  <a:cubicBezTo>
                    <a:pt x="43699" y="459223"/>
                    <a:pt x="79418" y="494562"/>
                    <a:pt x="79418" y="538641"/>
                  </a:cubicBezTo>
                  <a:lnTo>
                    <a:pt x="1096393" y="538641"/>
                  </a:lnTo>
                  <a:cubicBezTo>
                    <a:pt x="1096393" y="494941"/>
                    <a:pt x="1131732" y="459223"/>
                    <a:pt x="1175811" y="459223"/>
                  </a:cubicBezTo>
                  <a:lnTo>
                    <a:pt x="1175811" y="79418"/>
                  </a:lnTo>
                  <a:cubicBezTo>
                    <a:pt x="1132112" y="79418"/>
                    <a:pt x="1096393" y="44079"/>
                    <a:pt x="1096393" y="0"/>
                  </a:cubicBezTo>
                  <a:close/>
                </a:path>
              </a:pathLst>
            </a:custGeom>
            <a:solidFill>
              <a:srgbClr val="213855">
                <a:alpha val="42745"/>
              </a:srgbClr>
            </a:solidFill>
            <a:ln w="38100" cap="sq">
              <a:solidFill>
                <a:srgbClr val="FFFFFF">
                  <a:alpha val="42745"/>
                </a:srgbClr>
              </a:solidFill>
              <a:prstDash val="solid"/>
              <a:miter/>
            </a:ln>
          </p:spPr>
        </p:sp>
        <p:sp>
          <p:nvSpPr>
            <p:cNvPr id="10" name="TextBox 10"/>
            <p:cNvSpPr txBox="1"/>
            <p:nvPr/>
          </p:nvSpPr>
          <p:spPr>
            <a:xfrm>
              <a:off x="38100" y="9525"/>
              <a:ext cx="1099611" cy="491016"/>
            </a:xfrm>
            <a:prstGeom prst="rect">
              <a:avLst/>
            </a:prstGeom>
          </p:spPr>
          <p:txBody>
            <a:bodyPr lIns="50800" tIns="50800" rIns="50800" bIns="50800" rtlCol="0" anchor="ctr"/>
            <a:lstStyle/>
            <a:p>
              <a:pPr algn="ctr">
                <a:lnSpc>
                  <a:spcPts val="2346"/>
                </a:lnSpc>
              </a:pPr>
              <a:endParaRPr/>
            </a:p>
          </p:txBody>
        </p:sp>
      </p:grpSp>
      <p:pic>
        <p:nvPicPr>
          <p:cNvPr id="11" name="Picture 11"/>
          <p:cNvPicPr>
            <a:picLocks noChangeAspect="1"/>
          </p:cNvPicPr>
          <p:nvPr/>
        </p:nvPicPr>
        <p:blipFill>
          <a:blip r:embed="rId6"/>
          <a:srcRect/>
          <a:stretch>
            <a:fillRect/>
          </a:stretch>
        </p:blipFill>
        <p:spPr>
          <a:xfrm>
            <a:off x="4120511" y="125669"/>
            <a:ext cx="961480" cy="956672"/>
          </a:xfrm>
          <a:prstGeom prst="rect">
            <a:avLst/>
          </a:prstGeom>
        </p:spPr>
      </p:pic>
      <p:sp>
        <p:nvSpPr>
          <p:cNvPr id="12" name="TextBox 12"/>
          <p:cNvSpPr txBox="1"/>
          <p:nvPr/>
        </p:nvSpPr>
        <p:spPr>
          <a:xfrm>
            <a:off x="5081991" y="380168"/>
            <a:ext cx="2009129" cy="381934"/>
          </a:xfrm>
          <a:prstGeom prst="rect">
            <a:avLst/>
          </a:prstGeom>
        </p:spPr>
        <p:txBody>
          <a:bodyPr lIns="0" tIns="0" rIns="0" bIns="0" rtlCol="0" anchor="t">
            <a:spAutoFit/>
          </a:bodyPr>
          <a:lstStyle/>
          <a:p>
            <a:pPr algn="l">
              <a:lnSpc>
                <a:spcPts val="3187"/>
              </a:lnSpc>
              <a:spcBef>
                <a:spcPct val="0"/>
              </a:spcBef>
            </a:pPr>
            <a:r>
              <a:rPr lang="en-US" sz="2309" b="1">
                <a:solidFill>
                  <a:srgbClr val="FF914D"/>
                </a:solidFill>
                <a:latin typeface="XB Niloofar Bold"/>
                <a:ea typeface="XB Niloofar Bold"/>
                <a:cs typeface="XB Niloofar Bold"/>
                <a:sym typeface="XB Niloofar Bold"/>
              </a:rPr>
              <a:t>Key Findings:</a:t>
            </a:r>
          </a:p>
        </p:txBody>
      </p:sp>
      <p:sp>
        <p:nvSpPr>
          <p:cNvPr id="13" name="TextBox 13"/>
          <p:cNvSpPr txBox="1"/>
          <p:nvPr/>
        </p:nvSpPr>
        <p:spPr>
          <a:xfrm>
            <a:off x="5081991" y="754489"/>
            <a:ext cx="13062868" cy="561652"/>
          </a:xfrm>
          <a:prstGeom prst="rect">
            <a:avLst/>
          </a:prstGeom>
        </p:spPr>
        <p:txBody>
          <a:bodyPr lIns="0" tIns="0" rIns="0" bIns="0" rtlCol="0" anchor="t">
            <a:spAutoFit/>
          </a:bodyPr>
          <a:lstStyle/>
          <a:p>
            <a:pPr marL="362884" lvl="1" indent="-181442" algn="l">
              <a:lnSpc>
                <a:spcPts val="2319"/>
              </a:lnSpc>
              <a:buFont typeface="Arial"/>
              <a:buChar char="•"/>
            </a:pPr>
            <a:r>
              <a:rPr lang="en-US" sz="1680">
                <a:solidFill>
                  <a:srgbClr val="FFFFFF"/>
                </a:solidFill>
                <a:latin typeface="DM Sans"/>
                <a:ea typeface="DM Sans"/>
                <a:cs typeface="DM Sans"/>
                <a:sym typeface="DM Sans"/>
              </a:rPr>
              <a:t>The results indicated that the logistic Regression model had the better accuracy of 98.71% and also better testing accuracy on streamlit app as compare to other model.</a:t>
            </a:r>
          </a:p>
        </p:txBody>
      </p:sp>
      <p:sp>
        <p:nvSpPr>
          <p:cNvPr id="14" name="TextBox 14"/>
          <p:cNvSpPr txBox="1"/>
          <p:nvPr/>
        </p:nvSpPr>
        <p:spPr>
          <a:xfrm>
            <a:off x="5081991" y="1554406"/>
            <a:ext cx="13062868" cy="1990402"/>
          </a:xfrm>
          <a:prstGeom prst="rect">
            <a:avLst/>
          </a:prstGeom>
        </p:spPr>
        <p:txBody>
          <a:bodyPr lIns="0" tIns="0" rIns="0" bIns="0" rtlCol="0" anchor="t">
            <a:spAutoFit/>
          </a:bodyPr>
          <a:lstStyle/>
          <a:p>
            <a:pPr marL="362885" lvl="1" indent="-181443" algn="l">
              <a:lnSpc>
                <a:spcPts val="2319"/>
              </a:lnSpc>
              <a:buFont typeface="Arial"/>
              <a:buChar char="•"/>
            </a:pPr>
            <a:r>
              <a:rPr lang="en-US" sz="1680">
                <a:solidFill>
                  <a:srgbClr val="FFFFFF"/>
                </a:solidFill>
                <a:latin typeface="DM Sans"/>
                <a:ea typeface="DM Sans"/>
                <a:cs typeface="DM Sans"/>
                <a:sym typeface="DM Sans"/>
              </a:rPr>
              <a:t>Random Forest and Gradient Boosting Classifier has high accuracy and good validation score but these model give wrong accuracy while deploying on streamlit app and also SVM model not give accurate test result.</a:t>
            </a:r>
          </a:p>
          <a:p>
            <a:pPr algn="l">
              <a:lnSpc>
                <a:spcPts val="2319"/>
              </a:lnSpc>
            </a:pPr>
            <a:endParaRPr lang="en-US" sz="1680">
              <a:solidFill>
                <a:srgbClr val="FFFFFF"/>
              </a:solidFill>
              <a:latin typeface="DM Sans"/>
              <a:ea typeface="DM Sans"/>
              <a:cs typeface="DM Sans"/>
              <a:sym typeface="DM Sans"/>
            </a:endParaRPr>
          </a:p>
          <a:p>
            <a:pPr marL="362885" lvl="1" indent="-181443" algn="l">
              <a:lnSpc>
                <a:spcPts val="2319"/>
              </a:lnSpc>
              <a:buFont typeface="Arial"/>
              <a:buChar char="•"/>
            </a:pPr>
            <a:r>
              <a:rPr lang="en-US" sz="1680">
                <a:solidFill>
                  <a:srgbClr val="FFFFFF"/>
                </a:solidFill>
                <a:latin typeface="DM Sans"/>
                <a:ea typeface="DM Sans"/>
                <a:cs typeface="DM Sans"/>
                <a:sym typeface="DM Sans"/>
              </a:rPr>
              <a:t>That means model give low error and high validation error its called </a:t>
            </a:r>
            <a:r>
              <a:rPr lang="en-US" sz="1680" b="1">
                <a:solidFill>
                  <a:srgbClr val="56AEFF"/>
                </a:solidFill>
                <a:latin typeface="DM Sans Bold"/>
                <a:ea typeface="DM Sans Bold"/>
                <a:cs typeface="DM Sans Bold"/>
                <a:sym typeface="DM Sans Bold"/>
              </a:rPr>
              <a:t>LOW BIAS and HIGH VARIANCE </a:t>
            </a:r>
            <a:r>
              <a:rPr lang="en-US" sz="1680">
                <a:solidFill>
                  <a:srgbClr val="FFFFFF"/>
                </a:solidFill>
                <a:latin typeface="DM Sans"/>
                <a:ea typeface="DM Sans"/>
                <a:cs typeface="DM Sans"/>
                <a:sym typeface="DM Sans"/>
              </a:rPr>
              <a:t>model. </a:t>
            </a:r>
          </a:p>
          <a:p>
            <a:pPr algn="l">
              <a:lnSpc>
                <a:spcPts val="2319"/>
              </a:lnSpc>
            </a:pPr>
            <a:r>
              <a:rPr lang="en-US" sz="1680">
                <a:solidFill>
                  <a:srgbClr val="FFFFFF"/>
                </a:solidFill>
                <a:latin typeface="DM Sans"/>
                <a:ea typeface="DM Sans"/>
                <a:cs typeface="DM Sans"/>
                <a:sym typeface="DM Sans"/>
              </a:rPr>
              <a:t>      So, these model is </a:t>
            </a:r>
            <a:r>
              <a:rPr lang="en-US" sz="1680" b="1">
                <a:solidFill>
                  <a:srgbClr val="56AEFF"/>
                </a:solidFill>
                <a:latin typeface="DM Sans Bold"/>
                <a:ea typeface="DM Sans Bold"/>
                <a:cs typeface="DM Sans Bold"/>
                <a:sym typeface="DM Sans Bold"/>
              </a:rPr>
              <a:t>OVERFITTED</a:t>
            </a:r>
            <a:r>
              <a:rPr lang="en-US" sz="1680">
                <a:solidFill>
                  <a:srgbClr val="56AEFF"/>
                </a:solidFill>
                <a:latin typeface="DM Sans"/>
                <a:ea typeface="DM Sans"/>
                <a:cs typeface="DM Sans"/>
                <a:sym typeface="DM Sans"/>
              </a:rPr>
              <a:t>.</a:t>
            </a:r>
          </a:p>
          <a:p>
            <a:pPr algn="l">
              <a:lnSpc>
                <a:spcPts val="2319"/>
              </a:lnSpc>
            </a:pPr>
            <a:endParaRPr lang="en-US" sz="1680">
              <a:solidFill>
                <a:srgbClr val="56AEFF"/>
              </a:solidFill>
              <a:latin typeface="DM Sans"/>
              <a:ea typeface="DM Sans"/>
              <a:cs typeface="DM Sans"/>
              <a:sym typeface="DM Sans"/>
            </a:endParaRPr>
          </a:p>
          <a:p>
            <a:pPr algn="l">
              <a:lnSpc>
                <a:spcPts val="2319"/>
              </a:lnSpc>
            </a:pPr>
            <a:endParaRPr lang="en-US" sz="1680">
              <a:solidFill>
                <a:srgbClr val="56AEFF"/>
              </a:solidFill>
              <a:latin typeface="DM Sans"/>
              <a:ea typeface="DM Sans"/>
              <a:cs typeface="DM Sans"/>
              <a:sym typeface="DM Sans"/>
            </a:endParaRPr>
          </a:p>
        </p:txBody>
      </p:sp>
      <p:sp>
        <p:nvSpPr>
          <p:cNvPr id="15" name="TextBox 15"/>
          <p:cNvSpPr txBox="1"/>
          <p:nvPr/>
        </p:nvSpPr>
        <p:spPr>
          <a:xfrm>
            <a:off x="5081991" y="3226980"/>
            <a:ext cx="4224228" cy="381934"/>
          </a:xfrm>
          <a:prstGeom prst="rect">
            <a:avLst/>
          </a:prstGeom>
        </p:spPr>
        <p:txBody>
          <a:bodyPr lIns="0" tIns="0" rIns="0" bIns="0" rtlCol="0" anchor="t">
            <a:spAutoFit/>
          </a:bodyPr>
          <a:lstStyle/>
          <a:p>
            <a:pPr algn="l">
              <a:lnSpc>
                <a:spcPts val="3187"/>
              </a:lnSpc>
              <a:spcBef>
                <a:spcPct val="0"/>
              </a:spcBef>
            </a:pPr>
            <a:r>
              <a:rPr lang="en-US" sz="2309" b="1">
                <a:solidFill>
                  <a:srgbClr val="FF914D"/>
                </a:solidFill>
                <a:latin typeface="XB Niloofar Bold"/>
                <a:ea typeface="XB Niloofar Bold"/>
                <a:cs typeface="XB Niloofar Bold"/>
                <a:sym typeface="XB Niloofar Bold"/>
              </a:rPr>
              <a:t>Business Questions to Address:</a:t>
            </a:r>
          </a:p>
        </p:txBody>
      </p:sp>
      <p:sp>
        <p:nvSpPr>
          <p:cNvPr id="16" name="TextBox 16"/>
          <p:cNvSpPr txBox="1"/>
          <p:nvPr/>
        </p:nvSpPr>
        <p:spPr>
          <a:xfrm>
            <a:off x="12623764" y="8512155"/>
            <a:ext cx="3003275" cy="848106"/>
          </a:xfrm>
          <a:prstGeom prst="rect">
            <a:avLst/>
          </a:prstGeom>
        </p:spPr>
        <p:txBody>
          <a:bodyPr lIns="0" tIns="0" rIns="0" bIns="0" rtlCol="0" anchor="t">
            <a:spAutoFit/>
          </a:bodyPr>
          <a:lstStyle/>
          <a:p>
            <a:pPr algn="l">
              <a:lnSpc>
                <a:spcPts val="2277"/>
              </a:lnSpc>
            </a:pPr>
            <a:r>
              <a:rPr lang="en-US" sz="1650">
                <a:solidFill>
                  <a:srgbClr val="FFFFFF"/>
                </a:solidFill>
                <a:latin typeface="XB Niloofar"/>
                <a:ea typeface="XB Niloofar"/>
                <a:cs typeface="XB Niloofar"/>
                <a:sym typeface="XB Niloofar"/>
              </a:rPr>
              <a:t>Total Revenue: 500+50 = 550</a:t>
            </a:r>
          </a:p>
          <a:p>
            <a:pPr algn="l">
              <a:lnSpc>
                <a:spcPts val="2277"/>
              </a:lnSpc>
            </a:pPr>
            <a:r>
              <a:rPr lang="en-US" sz="1650">
                <a:solidFill>
                  <a:srgbClr val="FFFFFF"/>
                </a:solidFill>
                <a:latin typeface="XB Niloofar"/>
                <a:ea typeface="XB Niloofar"/>
                <a:cs typeface="XB Niloofar"/>
                <a:sym typeface="XB Niloofar"/>
              </a:rPr>
              <a:t>Total Loss: 1000+100 = 1100</a:t>
            </a:r>
          </a:p>
          <a:p>
            <a:pPr algn="l">
              <a:lnSpc>
                <a:spcPts val="2277"/>
              </a:lnSpc>
              <a:spcBef>
                <a:spcPct val="0"/>
              </a:spcBef>
            </a:pPr>
            <a:r>
              <a:rPr lang="en-US" sz="1650">
                <a:solidFill>
                  <a:srgbClr val="FFFFFF"/>
                </a:solidFill>
                <a:latin typeface="XB Niloofar"/>
                <a:ea typeface="XB Niloofar"/>
                <a:cs typeface="XB Niloofar"/>
                <a:sym typeface="XB Niloofar"/>
              </a:rPr>
              <a:t>Profit: 550-1100 = </a:t>
            </a:r>
            <a:r>
              <a:rPr lang="en-US" sz="1650">
                <a:solidFill>
                  <a:srgbClr val="FF5757"/>
                </a:solidFill>
                <a:latin typeface="XB Niloofar"/>
                <a:ea typeface="XB Niloofar"/>
                <a:cs typeface="XB Niloofar"/>
                <a:sym typeface="XB Niloofar"/>
              </a:rPr>
              <a:t>-</a:t>
            </a:r>
            <a:r>
              <a:rPr lang="en-US" sz="1650" b="1">
                <a:solidFill>
                  <a:srgbClr val="FF5757"/>
                </a:solidFill>
                <a:latin typeface="XB Niloofar Bold"/>
                <a:ea typeface="XB Niloofar Bold"/>
                <a:cs typeface="XB Niloofar Bold"/>
                <a:sym typeface="XB Niloofar Bold"/>
              </a:rPr>
              <a:t>550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TextBox 3"/>
          <p:cNvSpPr txBox="1"/>
          <p:nvPr/>
        </p:nvSpPr>
        <p:spPr>
          <a:xfrm>
            <a:off x="249797" y="1227412"/>
            <a:ext cx="18038203" cy="7678788"/>
          </a:xfrm>
          <a:prstGeom prst="rect">
            <a:avLst/>
          </a:prstGeom>
        </p:spPr>
        <p:txBody>
          <a:bodyPr lIns="0" tIns="0" rIns="0" bIns="0" rtlCol="0" anchor="t">
            <a:spAutoFit/>
          </a:bodyPr>
          <a:lstStyle/>
          <a:p>
            <a:pPr algn="l">
              <a:lnSpc>
                <a:spcPts val="6110"/>
              </a:lnSpc>
            </a:pPr>
            <a:r>
              <a:rPr lang="en-US" sz="4428" dirty="0">
                <a:solidFill>
                  <a:srgbClr val="FFFFFF"/>
                </a:solidFill>
                <a:latin typeface="XB Niloofar"/>
                <a:ea typeface="XB Niloofar"/>
                <a:cs typeface="XB Niloofar"/>
                <a:sym typeface="XB Niloofar"/>
              </a:rPr>
              <a:t>•Online payment is the most popular transaction method in the world today. However, with an increase in online payments also comes a rise in payment fraud.</a:t>
            </a:r>
          </a:p>
          <a:p>
            <a:pPr algn="l">
              <a:lnSpc>
                <a:spcPts val="6110"/>
              </a:lnSpc>
            </a:pPr>
            <a:endParaRPr lang="en-US" sz="4428" dirty="0">
              <a:solidFill>
                <a:srgbClr val="FFFFFF"/>
              </a:solidFill>
              <a:latin typeface="XB Niloofar"/>
              <a:ea typeface="XB Niloofar"/>
              <a:cs typeface="XB Niloofar"/>
              <a:sym typeface="XB Niloofar"/>
            </a:endParaRPr>
          </a:p>
          <a:p>
            <a:pPr algn="l">
              <a:lnSpc>
                <a:spcPts val="6110"/>
              </a:lnSpc>
            </a:pPr>
            <a:r>
              <a:rPr lang="en-US" sz="4428" dirty="0">
                <a:solidFill>
                  <a:srgbClr val="FFFFFF"/>
                </a:solidFill>
                <a:latin typeface="XB Niloofar"/>
                <a:ea typeface="XB Niloofar"/>
                <a:cs typeface="XB Niloofar"/>
                <a:sym typeface="XB Niloofar"/>
              </a:rPr>
              <a:t>•To identify online payment fraud with machine learning, we need to train a machine learning model for classifying fraudulent and non-fraudulent payments. For this, we need a dataset containing information about online payment fraud, so that we can understand what type of transactions lead to fraud.</a:t>
            </a:r>
          </a:p>
          <a:p>
            <a:pPr algn="l">
              <a:lnSpc>
                <a:spcPts val="6110"/>
              </a:lnSpc>
              <a:spcBef>
                <a:spcPct val="0"/>
              </a:spcBef>
            </a:pPr>
            <a:endParaRPr lang="en-US" sz="4428" dirty="0">
              <a:solidFill>
                <a:srgbClr val="FFFFFF"/>
              </a:solidFill>
              <a:latin typeface="XB Niloofar"/>
              <a:ea typeface="XB Niloofar"/>
              <a:cs typeface="XB Niloofar"/>
              <a:sym typeface="XB Niloofar"/>
            </a:endParaRPr>
          </a:p>
        </p:txBody>
      </p:sp>
      <p:sp>
        <p:nvSpPr>
          <p:cNvPr id="4" name="Freeform 4"/>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3"/>
            <a:stretch>
              <a:fillRect/>
            </a:stretch>
          </a:blipFill>
        </p:spPr>
      </p:sp>
      <p:sp>
        <p:nvSpPr>
          <p:cNvPr id="5" name="TextBox 5"/>
          <p:cNvSpPr txBox="1"/>
          <p:nvPr/>
        </p:nvSpPr>
        <p:spPr>
          <a:xfrm>
            <a:off x="0" y="10109"/>
            <a:ext cx="8038391" cy="1293503"/>
          </a:xfrm>
          <a:prstGeom prst="rect">
            <a:avLst/>
          </a:prstGeom>
        </p:spPr>
        <p:txBody>
          <a:bodyPr lIns="0" tIns="0" rIns="0" bIns="0" rtlCol="0" anchor="t">
            <a:spAutoFit/>
          </a:bodyPr>
          <a:lstStyle/>
          <a:p>
            <a:pPr algn="ctr">
              <a:lnSpc>
                <a:spcPts val="10549"/>
              </a:lnSpc>
              <a:spcBef>
                <a:spcPct val="0"/>
              </a:spcBef>
            </a:pPr>
            <a:r>
              <a:rPr lang="en-US" sz="7644">
                <a:solidFill>
                  <a:srgbClr val="FFFFFF"/>
                </a:solidFill>
                <a:latin typeface="HK Modular"/>
                <a:ea typeface="HK Modular"/>
                <a:cs typeface="HK Modular"/>
                <a:sym typeface="HK Modular"/>
              </a:rPr>
              <a:t>Objective</a:t>
            </a:r>
          </a:p>
        </p:txBody>
      </p:sp>
      <p:sp>
        <p:nvSpPr>
          <p:cNvPr id="6" name="Freeform 6"/>
          <p:cNvSpPr/>
          <p:nvPr/>
        </p:nvSpPr>
        <p:spPr>
          <a:xfrm>
            <a:off x="14790608" y="0"/>
            <a:ext cx="3497392" cy="3234257"/>
          </a:xfrm>
          <a:custGeom>
            <a:avLst/>
            <a:gdLst/>
            <a:ahLst/>
            <a:cxnLst/>
            <a:rect l="l" t="t" r="r" b="b"/>
            <a:pathLst>
              <a:path w="3497392" h="3234257">
                <a:moveTo>
                  <a:pt x="0" y="0"/>
                </a:moveTo>
                <a:lnTo>
                  <a:pt x="3497392" y="0"/>
                </a:lnTo>
                <a:lnTo>
                  <a:pt x="3497392" y="3234257"/>
                </a:lnTo>
                <a:lnTo>
                  <a:pt x="0" y="3234257"/>
                </a:lnTo>
                <a:lnTo>
                  <a:pt x="0" y="0"/>
                </a:lnTo>
                <a:close/>
              </a:path>
            </a:pathLst>
          </a:custGeom>
          <a:blipFill>
            <a:blip r:embed="rId4">
              <a:alphaModFix amt="47000"/>
              <a:extLst>
                <a:ext uri="{96DAC541-7B7A-43D3-8B79-37D633B846F1}">
                  <asvg:svgBlip xmlns:asvg="http://schemas.microsoft.com/office/drawing/2016/SVG/main" r:embed="rId5"/>
                </a:ext>
              </a:extLst>
            </a:blip>
            <a:stretch>
              <a:fillRect t="-84169" r="-70312"/>
            </a:stretch>
          </a:blipFill>
        </p:spPr>
      </p:sp>
      <p:sp>
        <p:nvSpPr>
          <p:cNvPr id="7" name="Freeform 7"/>
          <p:cNvSpPr/>
          <p:nvPr/>
        </p:nvSpPr>
        <p:spPr>
          <a:xfrm>
            <a:off x="0" y="7200900"/>
            <a:ext cx="3007236" cy="3086100"/>
          </a:xfrm>
          <a:custGeom>
            <a:avLst/>
            <a:gdLst/>
            <a:ahLst/>
            <a:cxnLst/>
            <a:rect l="l" t="t" r="r" b="b"/>
            <a:pathLst>
              <a:path w="3146922" h="3095043">
                <a:moveTo>
                  <a:pt x="0" y="0"/>
                </a:moveTo>
                <a:lnTo>
                  <a:pt x="3146922" y="0"/>
                </a:lnTo>
                <a:lnTo>
                  <a:pt x="3146922" y="3095043"/>
                </a:lnTo>
                <a:lnTo>
                  <a:pt x="0" y="3095043"/>
                </a:lnTo>
                <a:lnTo>
                  <a:pt x="0" y="0"/>
                </a:lnTo>
                <a:close/>
              </a:path>
            </a:pathLst>
          </a:custGeom>
          <a:blipFill>
            <a:blip r:embed="rId4">
              <a:alphaModFix amt="50000"/>
              <a:extLst>
                <a:ext uri="{96DAC541-7B7A-43D3-8B79-37D633B846F1}">
                  <asvg:svgBlip xmlns:asvg="http://schemas.microsoft.com/office/drawing/2016/SVG/main" r:embed="rId5"/>
                </a:ext>
              </a:extLst>
            </a:blip>
            <a:stretch>
              <a:fillRect l="-89280" b="-92453"/>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TextBox 3"/>
          <p:cNvSpPr txBox="1"/>
          <p:nvPr/>
        </p:nvSpPr>
        <p:spPr>
          <a:xfrm>
            <a:off x="81160" y="936961"/>
            <a:ext cx="18206840" cy="8894445"/>
          </a:xfrm>
          <a:prstGeom prst="rect">
            <a:avLst/>
          </a:prstGeom>
        </p:spPr>
        <p:txBody>
          <a:bodyPr lIns="0" tIns="0" rIns="0" bIns="0" rtlCol="0" anchor="t">
            <a:spAutoFit/>
          </a:bodyPr>
          <a:lstStyle/>
          <a:p>
            <a:pPr algn="l">
              <a:lnSpc>
                <a:spcPts val="4140"/>
              </a:lnSpc>
              <a:spcBef>
                <a:spcPct val="0"/>
              </a:spcBef>
            </a:pPr>
            <a:r>
              <a:rPr lang="en-US" sz="3000">
                <a:solidFill>
                  <a:srgbClr val="FFFFFF"/>
                </a:solidFill>
                <a:latin typeface="XB Niloofar"/>
                <a:ea typeface="XB Niloofar"/>
                <a:cs typeface="XB Niloofar"/>
                <a:sym typeface="XB Niloofar"/>
              </a:rPr>
              <a:t>•For a long time, online transaction fraudsters and detectors have played a complex role. Transaction fraud is more widespread than it has ever been, especially in the Internet era, and it causes enormous financial losses.</a:t>
            </a:r>
          </a:p>
          <a:p>
            <a:pPr algn="l">
              <a:lnSpc>
                <a:spcPts val="4140"/>
              </a:lnSpc>
              <a:spcBef>
                <a:spcPct val="0"/>
              </a:spcBef>
            </a:pPr>
            <a:endParaRPr lang="en-US" sz="3000">
              <a:solidFill>
                <a:srgbClr val="FFFFFF"/>
              </a:solidFill>
              <a:latin typeface="XB Niloofar"/>
              <a:ea typeface="XB Niloofar"/>
              <a:cs typeface="XB Niloofar"/>
              <a:sym typeface="XB Niloofar"/>
            </a:endParaRPr>
          </a:p>
          <a:p>
            <a:pPr algn="l">
              <a:lnSpc>
                <a:spcPts val="4140"/>
              </a:lnSpc>
              <a:spcBef>
                <a:spcPct val="0"/>
              </a:spcBef>
            </a:pPr>
            <a:r>
              <a:rPr lang="en-US" sz="3000">
                <a:solidFill>
                  <a:srgbClr val="FFFFFF"/>
                </a:solidFill>
                <a:latin typeface="XB Niloofar"/>
                <a:ea typeface="XB Niloofar"/>
                <a:cs typeface="XB Niloofar"/>
                <a:sym typeface="XB Niloofar"/>
              </a:rPr>
              <a:t>•The Nilsson research delved into the global landscape of online transaction fraud in considerable depth. Fraudulent online transactions cost the economy $21 billion in 2015, $24 billion in 2016, and more than $27 billion in 2017. The global rate of online transaction fraud is expected to rise year after year, reaching $31.67 billion in 2020.</a:t>
            </a:r>
          </a:p>
          <a:p>
            <a:pPr algn="l">
              <a:lnSpc>
                <a:spcPts val="4140"/>
              </a:lnSpc>
              <a:spcBef>
                <a:spcPct val="0"/>
              </a:spcBef>
            </a:pPr>
            <a:endParaRPr lang="en-US" sz="3000">
              <a:solidFill>
                <a:srgbClr val="FFFFFF"/>
              </a:solidFill>
              <a:latin typeface="XB Niloofar"/>
              <a:ea typeface="XB Niloofar"/>
              <a:cs typeface="XB Niloofar"/>
              <a:sym typeface="XB Niloofar"/>
            </a:endParaRPr>
          </a:p>
          <a:p>
            <a:pPr algn="l">
              <a:lnSpc>
                <a:spcPts val="4140"/>
              </a:lnSpc>
              <a:spcBef>
                <a:spcPct val="0"/>
              </a:spcBef>
            </a:pPr>
            <a:r>
              <a:rPr lang="en-US" sz="3000">
                <a:solidFill>
                  <a:srgbClr val="FFFFFF"/>
                </a:solidFill>
                <a:latin typeface="XB Niloofar"/>
                <a:ea typeface="XB Niloofar"/>
                <a:cs typeface="XB Niloofar"/>
                <a:sym typeface="XB Niloofar"/>
              </a:rPr>
              <a:t>•Banks and financial service providers may be forced to implement an automated online fraud detection system to detect and monitor online transactions as a result. By isolating aberrant activity patterns from a huge number of transactional records, fraud detection systems are able to detect and monitor incoming transactions.</a:t>
            </a:r>
          </a:p>
          <a:p>
            <a:pPr algn="l">
              <a:lnSpc>
                <a:spcPts val="4140"/>
              </a:lnSpc>
              <a:spcBef>
                <a:spcPct val="0"/>
              </a:spcBef>
            </a:pPr>
            <a:endParaRPr lang="en-US" sz="3000">
              <a:solidFill>
                <a:srgbClr val="FFFFFF"/>
              </a:solidFill>
              <a:latin typeface="XB Niloofar"/>
              <a:ea typeface="XB Niloofar"/>
              <a:cs typeface="XB Niloofar"/>
              <a:sym typeface="XB Niloofar"/>
            </a:endParaRPr>
          </a:p>
          <a:p>
            <a:pPr algn="l">
              <a:lnSpc>
                <a:spcPts val="4140"/>
              </a:lnSpc>
              <a:spcBef>
                <a:spcPct val="0"/>
              </a:spcBef>
            </a:pPr>
            <a:r>
              <a:rPr lang="en-US" sz="3000">
                <a:solidFill>
                  <a:srgbClr val="FFFFFF"/>
                </a:solidFill>
                <a:latin typeface="XB Niloofar"/>
                <a:ea typeface="XB Niloofar"/>
                <a:cs typeface="XB Niloofar"/>
                <a:sym typeface="XB Niloofar"/>
              </a:rPr>
              <a:t>•Machine learning has been shown to be quite good at detecting these patterns. A vast quantity of transaction records, on the other hand, may be used to train a high-performing fraud classifier. Despite the fact that supervised learning has been shown to be quite successful at detecting fraudulent transactions, transactional fraud analysis technology will continue to advance. Small adjustments might help a corporation save a lot of money. There are certain problems with the unique approach of unsupervised and regulated online fraud detection.</a:t>
            </a:r>
          </a:p>
        </p:txBody>
      </p:sp>
      <p:sp>
        <p:nvSpPr>
          <p:cNvPr id="4" name="Freeform 4"/>
          <p:cNvSpPr/>
          <p:nvPr/>
        </p:nvSpPr>
        <p:spPr>
          <a:xfrm>
            <a:off x="15606231" y="9502618"/>
            <a:ext cx="2568929" cy="657576"/>
          </a:xfrm>
          <a:custGeom>
            <a:avLst/>
            <a:gdLst/>
            <a:ahLst/>
            <a:cxnLst/>
            <a:rect l="l" t="t" r="r" b="b"/>
            <a:pathLst>
              <a:path w="2568929" h="657576">
                <a:moveTo>
                  <a:pt x="0" y="0"/>
                </a:moveTo>
                <a:lnTo>
                  <a:pt x="2568929" y="0"/>
                </a:lnTo>
                <a:lnTo>
                  <a:pt x="2568929" y="657575"/>
                </a:lnTo>
                <a:lnTo>
                  <a:pt x="0" y="657575"/>
                </a:lnTo>
                <a:lnTo>
                  <a:pt x="0" y="0"/>
                </a:lnTo>
                <a:close/>
              </a:path>
            </a:pathLst>
          </a:custGeom>
          <a:blipFill>
            <a:blip r:embed="rId3">
              <a:alphaModFix amt="42000"/>
            </a:blip>
            <a:stretch>
              <a:fillRect/>
            </a:stretch>
          </a:blipFill>
        </p:spPr>
      </p:sp>
      <p:sp>
        <p:nvSpPr>
          <p:cNvPr id="5" name="TextBox 5"/>
          <p:cNvSpPr txBox="1"/>
          <p:nvPr/>
        </p:nvSpPr>
        <p:spPr>
          <a:xfrm>
            <a:off x="81160" y="0"/>
            <a:ext cx="8748032" cy="994111"/>
          </a:xfrm>
          <a:prstGeom prst="rect">
            <a:avLst/>
          </a:prstGeom>
        </p:spPr>
        <p:txBody>
          <a:bodyPr lIns="0" tIns="0" rIns="0" bIns="0" rtlCol="0" anchor="t">
            <a:spAutoFit/>
          </a:bodyPr>
          <a:lstStyle/>
          <a:p>
            <a:pPr marL="0" lvl="0" indent="0" algn="l">
              <a:lnSpc>
                <a:spcPts val="7827"/>
              </a:lnSpc>
              <a:spcBef>
                <a:spcPct val="0"/>
              </a:spcBef>
            </a:pPr>
            <a:r>
              <a:rPr lang="en-US" sz="6523">
                <a:solidFill>
                  <a:srgbClr val="FFFFFF"/>
                </a:solidFill>
                <a:latin typeface="HK Modular"/>
                <a:ea typeface="HK Modular"/>
                <a:cs typeface="HK Modular"/>
                <a:sym typeface="HK Modular"/>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88368" y="184620"/>
            <a:ext cx="17911263" cy="9365032"/>
          </a:xfrm>
          <a:custGeom>
            <a:avLst/>
            <a:gdLst/>
            <a:ahLst/>
            <a:cxnLst/>
            <a:rect l="l" t="t" r="r" b="b"/>
            <a:pathLst>
              <a:path w="17911263" h="9365032">
                <a:moveTo>
                  <a:pt x="0" y="0"/>
                </a:moveTo>
                <a:lnTo>
                  <a:pt x="17911264" y="0"/>
                </a:lnTo>
                <a:lnTo>
                  <a:pt x="17911264" y="9365032"/>
                </a:lnTo>
                <a:lnTo>
                  <a:pt x="0" y="9365032"/>
                </a:lnTo>
                <a:lnTo>
                  <a:pt x="0" y="0"/>
                </a:lnTo>
                <a:close/>
              </a:path>
            </a:pathLst>
          </a:custGeom>
          <a:blipFill>
            <a:blip r:embed="rId2"/>
            <a:stretch>
              <a:fillRect/>
            </a:stretch>
          </a:blipFill>
        </p:spPr>
      </p:sp>
      <p:sp>
        <p:nvSpPr>
          <p:cNvPr id="3" name="Freeform 3"/>
          <p:cNvSpPr/>
          <p:nvPr/>
        </p:nvSpPr>
        <p:spPr>
          <a:xfrm>
            <a:off x="15530703" y="9549652"/>
            <a:ext cx="2568929" cy="657576"/>
          </a:xfrm>
          <a:custGeom>
            <a:avLst/>
            <a:gdLst/>
            <a:ahLst/>
            <a:cxnLst/>
            <a:rect l="l" t="t" r="r" b="b"/>
            <a:pathLst>
              <a:path w="2568929" h="657576">
                <a:moveTo>
                  <a:pt x="0" y="0"/>
                </a:moveTo>
                <a:lnTo>
                  <a:pt x="2568929" y="0"/>
                </a:lnTo>
                <a:lnTo>
                  <a:pt x="2568929" y="657575"/>
                </a:lnTo>
                <a:lnTo>
                  <a:pt x="0" y="657575"/>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16" b="-3816"/>
            </a:stretch>
          </a:blipFill>
        </p:spPr>
      </p:sp>
      <p:sp>
        <p:nvSpPr>
          <p:cNvPr id="3" name="Freeform 3"/>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405870" y="134767"/>
            <a:ext cx="13900930" cy="10152234"/>
          </a:xfrm>
          <a:custGeom>
            <a:avLst/>
            <a:gdLst/>
            <a:ahLst/>
            <a:cxnLst/>
            <a:rect l="l" t="t" r="r" b="b"/>
            <a:pathLst>
              <a:path w="13959274" h="10312209">
                <a:moveTo>
                  <a:pt x="0" y="0"/>
                </a:moveTo>
                <a:lnTo>
                  <a:pt x="13959274" y="0"/>
                </a:lnTo>
                <a:lnTo>
                  <a:pt x="13959274" y="10312208"/>
                </a:lnTo>
                <a:lnTo>
                  <a:pt x="0" y="10312208"/>
                </a:lnTo>
                <a:lnTo>
                  <a:pt x="0" y="0"/>
                </a:lnTo>
                <a:close/>
              </a:path>
            </a:pathLst>
          </a:custGeom>
          <a:blipFill>
            <a:blip r:embed="rId10"/>
            <a:stretch>
              <a:fillRect t="-22271" b="-13095"/>
            </a:stretch>
          </a:blipFill>
        </p:spPr>
      </p:sp>
      <p:sp>
        <p:nvSpPr>
          <p:cNvPr id="7" name="Freeform 7"/>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11"/>
            <a:stretch>
              <a:fillRect/>
            </a:stretch>
          </a:blipFill>
        </p:spPr>
      </p:sp>
      <p:sp>
        <p:nvSpPr>
          <p:cNvPr id="8" name="TextBox 8"/>
          <p:cNvSpPr txBox="1"/>
          <p:nvPr/>
        </p:nvSpPr>
        <p:spPr>
          <a:xfrm>
            <a:off x="189485" y="381797"/>
            <a:ext cx="7933444" cy="609600"/>
          </a:xfrm>
          <a:prstGeom prst="rect">
            <a:avLst/>
          </a:prstGeom>
        </p:spPr>
        <p:txBody>
          <a:bodyPr lIns="0" tIns="0" rIns="0" bIns="0" rtlCol="0" anchor="t">
            <a:spAutoFit/>
          </a:bodyPr>
          <a:lstStyle/>
          <a:p>
            <a:pPr marL="0" lvl="0" indent="0" algn="l">
              <a:lnSpc>
                <a:spcPts val="4799"/>
              </a:lnSpc>
              <a:spcBef>
                <a:spcPct val="0"/>
              </a:spcBef>
            </a:pPr>
            <a:r>
              <a:rPr lang="en-US" sz="3999">
                <a:solidFill>
                  <a:srgbClr val="FFFFFF"/>
                </a:solidFill>
                <a:latin typeface="HK Modular"/>
                <a:ea typeface="HK Modular"/>
                <a:cs typeface="HK Modular"/>
                <a:sym typeface="HK Modular"/>
              </a:rPr>
              <a:t>VALUES OF THE STUDY</a:t>
            </a:r>
          </a:p>
        </p:txBody>
      </p:sp>
      <p:sp>
        <p:nvSpPr>
          <p:cNvPr id="9" name="Freeform 9"/>
          <p:cNvSpPr/>
          <p:nvPr/>
        </p:nvSpPr>
        <p:spPr>
          <a:xfrm>
            <a:off x="14790608" y="0"/>
            <a:ext cx="3497392" cy="3234257"/>
          </a:xfrm>
          <a:custGeom>
            <a:avLst/>
            <a:gdLst/>
            <a:ahLst/>
            <a:cxnLst/>
            <a:rect l="l" t="t" r="r" b="b"/>
            <a:pathLst>
              <a:path w="3497392" h="3234257">
                <a:moveTo>
                  <a:pt x="0" y="0"/>
                </a:moveTo>
                <a:lnTo>
                  <a:pt x="3497392" y="0"/>
                </a:lnTo>
                <a:lnTo>
                  <a:pt x="3497392" y="3234257"/>
                </a:lnTo>
                <a:lnTo>
                  <a:pt x="0" y="3234257"/>
                </a:lnTo>
                <a:lnTo>
                  <a:pt x="0" y="0"/>
                </a:lnTo>
                <a:close/>
              </a:path>
            </a:pathLst>
          </a:custGeom>
          <a:blipFill>
            <a:blip r:embed="rId12">
              <a:alphaModFix amt="47000"/>
              <a:extLst>
                <a:ext uri="{96DAC541-7B7A-43D3-8B79-37D633B846F1}">
                  <asvg:svgBlip xmlns:asvg="http://schemas.microsoft.com/office/drawing/2016/SVG/main" r:embed="rId13"/>
                </a:ext>
              </a:extLst>
            </a:blip>
            <a:stretch>
              <a:fillRect t="-84169" r="-70312"/>
            </a:stretch>
          </a:blipFill>
        </p:spPr>
      </p:sp>
      <p:sp>
        <p:nvSpPr>
          <p:cNvPr id="10" name="Freeform 10"/>
          <p:cNvSpPr/>
          <p:nvPr/>
        </p:nvSpPr>
        <p:spPr>
          <a:xfrm>
            <a:off x="0" y="7336861"/>
            <a:ext cx="3048000" cy="2950139"/>
          </a:xfrm>
          <a:custGeom>
            <a:avLst/>
            <a:gdLst/>
            <a:ahLst/>
            <a:cxnLst/>
            <a:rect l="l" t="t" r="r" b="b"/>
            <a:pathLst>
              <a:path w="3146922" h="3095043">
                <a:moveTo>
                  <a:pt x="0" y="0"/>
                </a:moveTo>
                <a:lnTo>
                  <a:pt x="3146922" y="0"/>
                </a:lnTo>
                <a:lnTo>
                  <a:pt x="3146922" y="3095043"/>
                </a:lnTo>
                <a:lnTo>
                  <a:pt x="0" y="3095043"/>
                </a:lnTo>
                <a:lnTo>
                  <a:pt x="0" y="0"/>
                </a:lnTo>
                <a:close/>
              </a:path>
            </a:pathLst>
          </a:custGeom>
          <a:blipFill>
            <a:blip r:embed="rId12">
              <a:alphaModFix amt="50000"/>
              <a:extLst>
                <a:ext uri="{96DAC541-7B7A-43D3-8B79-37D633B846F1}">
                  <asvg:svgBlip xmlns:asvg="http://schemas.microsoft.com/office/drawing/2016/SVG/main" r:embed="rId13"/>
                </a:ext>
              </a:extLst>
            </a:blip>
            <a:stretch>
              <a:fillRect l="-89280" b="-92453"/>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grpSp>
        <p:nvGrpSpPr>
          <p:cNvPr id="3" name="Group 3"/>
          <p:cNvGrpSpPr/>
          <p:nvPr/>
        </p:nvGrpSpPr>
        <p:grpSpPr>
          <a:xfrm>
            <a:off x="340986" y="8482624"/>
            <a:ext cx="1375428" cy="137542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6" name="AutoShape 6"/>
          <p:cNvSpPr/>
          <p:nvPr/>
        </p:nvSpPr>
        <p:spPr>
          <a:xfrm>
            <a:off x="1900175" y="8476274"/>
            <a:ext cx="1042117" cy="0"/>
          </a:xfrm>
          <a:prstGeom prst="line">
            <a:avLst/>
          </a:prstGeom>
          <a:ln w="38100" cap="flat">
            <a:solidFill>
              <a:srgbClr val="FFFFFF"/>
            </a:solidFill>
            <a:prstDash val="solid"/>
            <a:headEnd type="none" w="sm" len="sm"/>
            <a:tailEnd type="none" w="sm" len="sm"/>
          </a:ln>
        </p:spPr>
      </p:sp>
      <p:sp>
        <p:nvSpPr>
          <p:cNvPr id="7" name="AutoShape 7"/>
          <p:cNvSpPr/>
          <p:nvPr/>
        </p:nvSpPr>
        <p:spPr>
          <a:xfrm>
            <a:off x="1900175" y="8904361"/>
            <a:ext cx="1042117" cy="0"/>
          </a:xfrm>
          <a:prstGeom prst="line">
            <a:avLst/>
          </a:prstGeom>
          <a:ln w="38100" cap="flat">
            <a:solidFill>
              <a:srgbClr val="FFFFFF"/>
            </a:solidFill>
            <a:prstDash val="solid"/>
            <a:headEnd type="none" w="sm" len="sm"/>
            <a:tailEnd type="none" w="sm" len="sm"/>
          </a:ln>
        </p:spPr>
      </p:sp>
      <p:grpSp>
        <p:nvGrpSpPr>
          <p:cNvPr id="8" name="Group 8"/>
          <p:cNvGrpSpPr/>
          <p:nvPr/>
        </p:nvGrpSpPr>
        <p:grpSpPr>
          <a:xfrm>
            <a:off x="4965573" y="6225794"/>
            <a:ext cx="1375428" cy="137542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1" name="AutoShape 11"/>
          <p:cNvSpPr/>
          <p:nvPr/>
        </p:nvSpPr>
        <p:spPr>
          <a:xfrm flipV="1">
            <a:off x="1028700" y="7601222"/>
            <a:ext cx="4624587" cy="881402"/>
          </a:xfrm>
          <a:prstGeom prst="line">
            <a:avLst/>
          </a:prstGeom>
          <a:ln w="38100" cap="rnd">
            <a:solidFill>
              <a:srgbClr val="ACB8C0"/>
            </a:solidFill>
            <a:prstDash val="solid"/>
            <a:headEnd type="none" w="sm" len="sm"/>
            <a:tailEnd type="arrow" w="med" len="sm"/>
          </a:ln>
        </p:spPr>
      </p:sp>
      <p:sp>
        <p:nvSpPr>
          <p:cNvPr id="12" name="TextBox 12"/>
          <p:cNvSpPr txBox="1"/>
          <p:nvPr/>
        </p:nvSpPr>
        <p:spPr>
          <a:xfrm>
            <a:off x="5080803" y="6480065"/>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02</a:t>
            </a:r>
          </a:p>
        </p:txBody>
      </p:sp>
      <p:sp>
        <p:nvSpPr>
          <p:cNvPr id="13" name="TextBox 13"/>
          <p:cNvSpPr txBox="1"/>
          <p:nvPr/>
        </p:nvSpPr>
        <p:spPr>
          <a:xfrm>
            <a:off x="1919190" y="6301654"/>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Data Preprocessing</a:t>
            </a:r>
          </a:p>
        </p:txBody>
      </p:sp>
      <p:sp>
        <p:nvSpPr>
          <p:cNvPr id="14" name="AutoShape 14"/>
          <p:cNvSpPr/>
          <p:nvPr/>
        </p:nvSpPr>
        <p:spPr>
          <a:xfrm>
            <a:off x="1913801" y="6320704"/>
            <a:ext cx="1042117" cy="0"/>
          </a:xfrm>
          <a:prstGeom prst="line">
            <a:avLst/>
          </a:prstGeom>
          <a:ln w="38100" cap="flat">
            <a:solidFill>
              <a:srgbClr val="FFFFFF"/>
            </a:solidFill>
            <a:prstDash val="solid"/>
            <a:headEnd type="none" w="sm" len="sm"/>
            <a:tailEnd type="none" w="sm" len="sm"/>
          </a:ln>
        </p:spPr>
      </p:sp>
      <p:sp>
        <p:nvSpPr>
          <p:cNvPr id="15" name="AutoShape 15"/>
          <p:cNvSpPr/>
          <p:nvPr/>
        </p:nvSpPr>
        <p:spPr>
          <a:xfrm>
            <a:off x="1913801" y="6748792"/>
            <a:ext cx="1042117" cy="0"/>
          </a:xfrm>
          <a:prstGeom prst="line">
            <a:avLst/>
          </a:prstGeom>
          <a:ln w="38100" cap="flat">
            <a:solidFill>
              <a:srgbClr val="FFFFFF"/>
            </a:solidFill>
            <a:prstDash val="solid"/>
            <a:headEnd type="none" w="sm" len="sm"/>
            <a:tailEnd type="none" w="sm" len="sm"/>
          </a:ln>
        </p:spPr>
      </p:sp>
      <p:grpSp>
        <p:nvGrpSpPr>
          <p:cNvPr id="16" name="Group 16"/>
          <p:cNvGrpSpPr/>
          <p:nvPr/>
        </p:nvGrpSpPr>
        <p:grpSpPr>
          <a:xfrm>
            <a:off x="261100" y="3997920"/>
            <a:ext cx="1375428" cy="137542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9" name="AutoShape 19"/>
          <p:cNvSpPr/>
          <p:nvPr/>
        </p:nvSpPr>
        <p:spPr>
          <a:xfrm flipH="1" flipV="1">
            <a:off x="948815" y="5373348"/>
            <a:ext cx="4704472" cy="852446"/>
          </a:xfrm>
          <a:prstGeom prst="line">
            <a:avLst/>
          </a:prstGeom>
          <a:ln w="38100" cap="rnd">
            <a:solidFill>
              <a:srgbClr val="ACB8C0"/>
            </a:solidFill>
            <a:prstDash val="solid"/>
            <a:headEnd type="none" w="sm" len="sm"/>
            <a:tailEnd type="arrow" w="med" len="sm"/>
          </a:ln>
        </p:spPr>
      </p:sp>
      <p:sp>
        <p:nvSpPr>
          <p:cNvPr id="20" name="TextBox 20"/>
          <p:cNvSpPr txBox="1"/>
          <p:nvPr/>
        </p:nvSpPr>
        <p:spPr>
          <a:xfrm>
            <a:off x="1925423" y="3959820"/>
            <a:ext cx="4015894" cy="892544"/>
          </a:xfrm>
          <a:prstGeom prst="rect">
            <a:avLst/>
          </a:prstGeom>
        </p:spPr>
        <p:txBody>
          <a:bodyPr lIns="0" tIns="0" rIns="0" bIns="0" rtlCol="0" anchor="t">
            <a:spAutoFit/>
          </a:bodyPr>
          <a:lstStyle/>
          <a:p>
            <a:pPr algn="l">
              <a:lnSpc>
                <a:spcPts val="3619"/>
              </a:lnSpc>
            </a:pPr>
            <a:r>
              <a:rPr lang="en-US" sz="2622">
                <a:solidFill>
                  <a:srgbClr val="FFFFFF"/>
                </a:solidFill>
                <a:latin typeface="DM Sans"/>
                <a:ea typeface="DM Sans"/>
                <a:cs typeface="DM Sans"/>
                <a:sym typeface="DM Sans"/>
              </a:rPr>
              <a:t>Exploratory Data Analysis</a:t>
            </a:r>
          </a:p>
          <a:p>
            <a:pPr algn="l">
              <a:lnSpc>
                <a:spcPts val="3619"/>
              </a:lnSpc>
              <a:spcBef>
                <a:spcPct val="0"/>
              </a:spcBef>
            </a:pPr>
            <a:endParaRPr lang="en-US" sz="2622">
              <a:solidFill>
                <a:srgbClr val="FFFFFF"/>
              </a:solidFill>
              <a:latin typeface="DM Sans"/>
              <a:ea typeface="DM Sans"/>
              <a:cs typeface="DM Sans"/>
              <a:sym typeface="DM Sans"/>
            </a:endParaRPr>
          </a:p>
        </p:txBody>
      </p:sp>
      <p:sp>
        <p:nvSpPr>
          <p:cNvPr id="21" name="AutoShape 21"/>
          <p:cNvSpPr/>
          <p:nvPr/>
        </p:nvSpPr>
        <p:spPr>
          <a:xfrm>
            <a:off x="1919190" y="4406957"/>
            <a:ext cx="1205462" cy="0"/>
          </a:xfrm>
          <a:prstGeom prst="line">
            <a:avLst/>
          </a:prstGeom>
          <a:ln w="38100" cap="flat">
            <a:solidFill>
              <a:srgbClr val="FFFFFF"/>
            </a:solidFill>
            <a:prstDash val="solid"/>
            <a:headEnd type="none" w="sm" len="sm"/>
            <a:tailEnd type="none" w="sm" len="sm"/>
          </a:ln>
        </p:spPr>
      </p:sp>
      <p:sp>
        <p:nvSpPr>
          <p:cNvPr id="22" name="AutoShape 22"/>
          <p:cNvSpPr/>
          <p:nvPr/>
        </p:nvSpPr>
        <p:spPr>
          <a:xfrm>
            <a:off x="1925423" y="3997920"/>
            <a:ext cx="1205462" cy="0"/>
          </a:xfrm>
          <a:prstGeom prst="line">
            <a:avLst/>
          </a:prstGeom>
          <a:ln w="38100" cap="flat">
            <a:solidFill>
              <a:srgbClr val="FFFFFF"/>
            </a:solidFill>
            <a:prstDash val="solid"/>
            <a:headEnd type="none" w="sm" len="sm"/>
            <a:tailEnd type="none" w="sm" len="sm"/>
          </a:ln>
        </p:spPr>
      </p:sp>
      <p:sp>
        <p:nvSpPr>
          <p:cNvPr id="23" name="TextBox 23"/>
          <p:cNvSpPr txBox="1"/>
          <p:nvPr/>
        </p:nvSpPr>
        <p:spPr>
          <a:xfrm>
            <a:off x="1905563" y="1731945"/>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Feature Etraction</a:t>
            </a:r>
          </a:p>
        </p:txBody>
      </p:sp>
      <p:sp>
        <p:nvSpPr>
          <p:cNvPr id="24" name="AutoShape 24"/>
          <p:cNvSpPr/>
          <p:nvPr/>
        </p:nvSpPr>
        <p:spPr>
          <a:xfrm>
            <a:off x="1900175" y="1750995"/>
            <a:ext cx="1042117" cy="0"/>
          </a:xfrm>
          <a:prstGeom prst="line">
            <a:avLst/>
          </a:prstGeom>
          <a:ln w="38100" cap="flat">
            <a:solidFill>
              <a:srgbClr val="FFFFFF"/>
            </a:solidFill>
            <a:prstDash val="solid"/>
            <a:headEnd type="none" w="sm" len="sm"/>
            <a:tailEnd type="none" w="sm" len="sm"/>
          </a:ln>
        </p:spPr>
      </p:sp>
      <p:sp>
        <p:nvSpPr>
          <p:cNvPr id="25" name="AutoShape 25"/>
          <p:cNvSpPr/>
          <p:nvPr/>
        </p:nvSpPr>
        <p:spPr>
          <a:xfrm>
            <a:off x="1900175" y="2179083"/>
            <a:ext cx="1042117" cy="0"/>
          </a:xfrm>
          <a:prstGeom prst="line">
            <a:avLst/>
          </a:prstGeom>
          <a:ln w="38100" cap="flat">
            <a:solidFill>
              <a:srgbClr val="FFFFFF"/>
            </a:solidFill>
            <a:prstDash val="solid"/>
            <a:headEnd type="none" w="sm" len="sm"/>
            <a:tailEnd type="none" w="sm" len="sm"/>
          </a:ln>
        </p:spPr>
      </p:sp>
      <p:sp>
        <p:nvSpPr>
          <p:cNvPr id="26" name="TextBox 26"/>
          <p:cNvSpPr txBox="1"/>
          <p:nvPr/>
        </p:nvSpPr>
        <p:spPr>
          <a:xfrm>
            <a:off x="1905563" y="2284182"/>
            <a:ext cx="3184446" cy="875538"/>
          </a:xfrm>
          <a:prstGeom prst="rect">
            <a:avLst/>
          </a:prstGeom>
        </p:spPr>
        <p:txBody>
          <a:bodyPr lIns="0" tIns="0" rIns="0" bIns="0" rtlCol="0" anchor="t">
            <a:spAutoFit/>
          </a:bodyPr>
          <a:lstStyle/>
          <a:p>
            <a:pPr algn="just">
              <a:lnSpc>
                <a:spcPts val="2346"/>
              </a:lnSpc>
            </a:pPr>
            <a:r>
              <a:rPr lang="en-US" sz="1700">
                <a:solidFill>
                  <a:srgbClr val="FFFFFF"/>
                </a:solidFill>
                <a:latin typeface="DM Sans"/>
                <a:ea typeface="DM Sans"/>
                <a:cs typeface="DM Sans"/>
                <a:sym typeface="DM Sans"/>
              </a:rPr>
              <a:t>Identify and select important</a:t>
            </a:r>
          </a:p>
          <a:p>
            <a:pPr algn="just">
              <a:lnSpc>
                <a:spcPts val="2346"/>
              </a:lnSpc>
            </a:pPr>
            <a:r>
              <a:rPr lang="en-US" sz="1700">
                <a:solidFill>
                  <a:srgbClr val="FFFFFF"/>
                </a:solidFill>
                <a:latin typeface="DM Sans"/>
                <a:ea typeface="DM Sans"/>
                <a:cs typeface="DM Sans"/>
                <a:sym typeface="DM Sans"/>
              </a:rPr>
              <a:t>feature like transaction amount </a:t>
            </a:r>
          </a:p>
          <a:p>
            <a:pPr algn="just">
              <a:lnSpc>
                <a:spcPts val="2346"/>
              </a:lnSpc>
              <a:spcBef>
                <a:spcPct val="0"/>
              </a:spcBef>
            </a:pPr>
            <a:r>
              <a:rPr lang="en-US" sz="1700">
                <a:solidFill>
                  <a:srgbClr val="FFFFFF"/>
                </a:solidFill>
                <a:latin typeface="DM Sans"/>
                <a:ea typeface="DM Sans"/>
                <a:cs typeface="DM Sans"/>
                <a:sym typeface="DM Sans"/>
              </a:rPr>
              <a:t>and frequency  </a:t>
            </a:r>
          </a:p>
        </p:txBody>
      </p:sp>
      <p:sp>
        <p:nvSpPr>
          <p:cNvPr id="27" name="TextBox 27"/>
          <p:cNvSpPr txBox="1"/>
          <p:nvPr/>
        </p:nvSpPr>
        <p:spPr>
          <a:xfrm>
            <a:off x="13651145" y="1511622"/>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Model Training</a:t>
            </a:r>
          </a:p>
        </p:txBody>
      </p:sp>
      <p:sp>
        <p:nvSpPr>
          <p:cNvPr id="28" name="AutoShape 28"/>
          <p:cNvSpPr/>
          <p:nvPr/>
        </p:nvSpPr>
        <p:spPr>
          <a:xfrm>
            <a:off x="13645757" y="1530672"/>
            <a:ext cx="1042117" cy="0"/>
          </a:xfrm>
          <a:prstGeom prst="line">
            <a:avLst/>
          </a:prstGeom>
          <a:ln w="38100" cap="flat">
            <a:solidFill>
              <a:srgbClr val="FFFFFF"/>
            </a:solidFill>
            <a:prstDash val="solid"/>
            <a:headEnd type="none" w="sm" len="sm"/>
            <a:tailEnd type="none" w="sm" len="sm"/>
          </a:ln>
        </p:spPr>
      </p:sp>
      <p:sp>
        <p:nvSpPr>
          <p:cNvPr id="29" name="AutoShape 29"/>
          <p:cNvSpPr/>
          <p:nvPr/>
        </p:nvSpPr>
        <p:spPr>
          <a:xfrm>
            <a:off x="13645757" y="1958760"/>
            <a:ext cx="1042117" cy="0"/>
          </a:xfrm>
          <a:prstGeom prst="line">
            <a:avLst/>
          </a:prstGeom>
          <a:ln w="38100" cap="flat">
            <a:solidFill>
              <a:srgbClr val="FFFFFF"/>
            </a:solidFill>
            <a:prstDash val="solid"/>
            <a:headEnd type="none" w="sm" len="sm"/>
            <a:tailEnd type="none" w="sm" len="sm"/>
          </a:ln>
        </p:spPr>
      </p:sp>
      <p:sp>
        <p:nvSpPr>
          <p:cNvPr id="30" name="TextBox 30"/>
          <p:cNvSpPr txBox="1"/>
          <p:nvPr/>
        </p:nvSpPr>
        <p:spPr>
          <a:xfrm>
            <a:off x="13651145" y="2063859"/>
            <a:ext cx="3605393" cy="875538"/>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Train Machine Learning model </a:t>
            </a:r>
          </a:p>
          <a:p>
            <a:pPr algn="just">
              <a:lnSpc>
                <a:spcPts val="2346"/>
              </a:lnSpc>
            </a:pPr>
            <a:r>
              <a:rPr lang="en-US" sz="1700" dirty="0" err="1">
                <a:solidFill>
                  <a:srgbClr val="FFFFFF"/>
                </a:solidFill>
                <a:latin typeface="DM Sans"/>
                <a:ea typeface="DM Sans"/>
                <a:cs typeface="DM Sans"/>
                <a:sym typeface="DM Sans"/>
              </a:rPr>
              <a:t>e.g</a:t>
            </a:r>
            <a:r>
              <a:rPr lang="en-US" sz="1700" dirty="0">
                <a:solidFill>
                  <a:srgbClr val="FFFFFF"/>
                </a:solidFill>
                <a:latin typeface="DM Sans"/>
                <a:ea typeface="DM Sans"/>
                <a:cs typeface="DM Sans"/>
                <a:sym typeface="DM Sans"/>
              </a:rPr>
              <a:t> - Logistic Regression, Random</a:t>
            </a:r>
          </a:p>
          <a:p>
            <a:pPr algn="just">
              <a:lnSpc>
                <a:spcPts val="2346"/>
              </a:lnSpc>
              <a:spcBef>
                <a:spcPct val="0"/>
              </a:spcBef>
            </a:pPr>
            <a:r>
              <a:rPr lang="en-US" sz="1700" dirty="0">
                <a:solidFill>
                  <a:srgbClr val="FFFFFF"/>
                </a:solidFill>
                <a:latin typeface="DM Sans"/>
                <a:ea typeface="DM Sans"/>
                <a:cs typeface="DM Sans"/>
                <a:sym typeface="DM Sans"/>
              </a:rPr>
              <a:t>forest and other.</a:t>
            </a:r>
          </a:p>
        </p:txBody>
      </p:sp>
      <p:sp>
        <p:nvSpPr>
          <p:cNvPr id="31" name="TextBox 31"/>
          <p:cNvSpPr txBox="1"/>
          <p:nvPr/>
        </p:nvSpPr>
        <p:spPr>
          <a:xfrm>
            <a:off x="13651145" y="3997920"/>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Model Validation</a:t>
            </a:r>
          </a:p>
        </p:txBody>
      </p:sp>
      <p:sp>
        <p:nvSpPr>
          <p:cNvPr id="32" name="AutoShape 32"/>
          <p:cNvSpPr/>
          <p:nvPr/>
        </p:nvSpPr>
        <p:spPr>
          <a:xfrm>
            <a:off x="13645757" y="4016970"/>
            <a:ext cx="1042117" cy="0"/>
          </a:xfrm>
          <a:prstGeom prst="line">
            <a:avLst/>
          </a:prstGeom>
          <a:ln w="38100" cap="flat">
            <a:solidFill>
              <a:srgbClr val="FFFFFF"/>
            </a:solidFill>
            <a:prstDash val="solid"/>
            <a:headEnd type="none" w="sm" len="sm"/>
            <a:tailEnd type="none" w="sm" len="sm"/>
          </a:ln>
        </p:spPr>
      </p:sp>
      <p:sp>
        <p:nvSpPr>
          <p:cNvPr id="33" name="AutoShape 33"/>
          <p:cNvSpPr/>
          <p:nvPr/>
        </p:nvSpPr>
        <p:spPr>
          <a:xfrm>
            <a:off x="13645757" y="4445057"/>
            <a:ext cx="1042117" cy="0"/>
          </a:xfrm>
          <a:prstGeom prst="line">
            <a:avLst/>
          </a:prstGeom>
          <a:ln w="38100" cap="flat">
            <a:solidFill>
              <a:srgbClr val="FFFFFF"/>
            </a:solidFill>
            <a:prstDash val="solid"/>
            <a:headEnd type="none" w="sm" len="sm"/>
            <a:tailEnd type="none" w="sm" len="sm"/>
          </a:ln>
        </p:spPr>
      </p:sp>
      <p:grpSp>
        <p:nvGrpSpPr>
          <p:cNvPr id="34" name="Group 34"/>
          <p:cNvGrpSpPr/>
          <p:nvPr/>
        </p:nvGrpSpPr>
        <p:grpSpPr>
          <a:xfrm>
            <a:off x="4965573" y="1491368"/>
            <a:ext cx="1375428" cy="137542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37" name="AutoShape 37"/>
          <p:cNvSpPr/>
          <p:nvPr/>
        </p:nvSpPr>
        <p:spPr>
          <a:xfrm flipV="1">
            <a:off x="948815" y="2866797"/>
            <a:ext cx="4704472" cy="1131123"/>
          </a:xfrm>
          <a:prstGeom prst="line">
            <a:avLst/>
          </a:prstGeom>
          <a:ln w="38100" cap="rnd">
            <a:solidFill>
              <a:srgbClr val="ACB8C0"/>
            </a:solidFill>
            <a:prstDash val="solid"/>
            <a:headEnd type="none" w="sm" len="sm"/>
            <a:tailEnd type="arrow" w="med" len="sm"/>
          </a:ln>
        </p:spPr>
      </p:sp>
      <p:grpSp>
        <p:nvGrpSpPr>
          <p:cNvPr id="38" name="Group 38"/>
          <p:cNvGrpSpPr/>
          <p:nvPr/>
        </p:nvGrpSpPr>
        <p:grpSpPr>
          <a:xfrm>
            <a:off x="12156028" y="1491368"/>
            <a:ext cx="1375428" cy="1375428"/>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41" name="AutoShape 41"/>
          <p:cNvSpPr/>
          <p:nvPr/>
        </p:nvSpPr>
        <p:spPr>
          <a:xfrm>
            <a:off x="6341001" y="2179083"/>
            <a:ext cx="5815027" cy="0"/>
          </a:xfrm>
          <a:prstGeom prst="line">
            <a:avLst/>
          </a:prstGeom>
          <a:ln w="38100" cap="rnd">
            <a:solidFill>
              <a:srgbClr val="ACB8C0"/>
            </a:solidFill>
            <a:prstDash val="solid"/>
            <a:headEnd type="none" w="sm" len="sm"/>
            <a:tailEnd type="arrow" w="med" len="sm"/>
          </a:ln>
        </p:spPr>
      </p:sp>
      <p:grpSp>
        <p:nvGrpSpPr>
          <p:cNvPr id="42" name="Group 42"/>
          <p:cNvGrpSpPr/>
          <p:nvPr/>
        </p:nvGrpSpPr>
        <p:grpSpPr>
          <a:xfrm>
            <a:off x="16691049" y="3852917"/>
            <a:ext cx="1375428" cy="1375428"/>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45" name="AutoShape 45"/>
          <p:cNvSpPr/>
          <p:nvPr/>
        </p:nvSpPr>
        <p:spPr>
          <a:xfrm>
            <a:off x="12843743" y="2866797"/>
            <a:ext cx="4535021" cy="986120"/>
          </a:xfrm>
          <a:prstGeom prst="line">
            <a:avLst/>
          </a:prstGeom>
          <a:ln w="38100" cap="rnd">
            <a:solidFill>
              <a:srgbClr val="ACB8C0"/>
            </a:solidFill>
            <a:prstDash val="solid"/>
            <a:headEnd type="none" w="sm" len="sm"/>
            <a:tailEnd type="arrow" w="med" len="sm"/>
          </a:ln>
        </p:spPr>
      </p:sp>
      <p:grpSp>
        <p:nvGrpSpPr>
          <p:cNvPr id="46" name="Group 46"/>
          <p:cNvGrpSpPr/>
          <p:nvPr/>
        </p:nvGrpSpPr>
        <p:grpSpPr>
          <a:xfrm>
            <a:off x="12156028" y="6135348"/>
            <a:ext cx="1375428" cy="1375428"/>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49" name="AutoShape 49"/>
          <p:cNvSpPr/>
          <p:nvPr/>
        </p:nvSpPr>
        <p:spPr>
          <a:xfrm flipH="1">
            <a:off x="12843743" y="5228345"/>
            <a:ext cx="4535021" cy="907003"/>
          </a:xfrm>
          <a:prstGeom prst="line">
            <a:avLst/>
          </a:prstGeom>
          <a:ln w="38100" cap="rnd">
            <a:solidFill>
              <a:srgbClr val="ACB8C0"/>
            </a:solidFill>
            <a:prstDash val="solid"/>
            <a:headEnd type="none" w="sm" len="sm"/>
            <a:tailEnd type="arrow" w="med" len="sm"/>
          </a:ln>
        </p:spPr>
      </p:sp>
      <p:sp>
        <p:nvSpPr>
          <p:cNvPr id="50" name="TextBox 50"/>
          <p:cNvSpPr txBox="1"/>
          <p:nvPr/>
        </p:nvSpPr>
        <p:spPr>
          <a:xfrm>
            <a:off x="13656534" y="6225794"/>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Deployment</a:t>
            </a:r>
          </a:p>
        </p:txBody>
      </p:sp>
      <p:sp>
        <p:nvSpPr>
          <p:cNvPr id="51" name="AutoShape 51"/>
          <p:cNvSpPr/>
          <p:nvPr/>
        </p:nvSpPr>
        <p:spPr>
          <a:xfrm>
            <a:off x="13651145" y="6244844"/>
            <a:ext cx="1042117" cy="0"/>
          </a:xfrm>
          <a:prstGeom prst="line">
            <a:avLst/>
          </a:prstGeom>
          <a:ln w="38100" cap="flat">
            <a:solidFill>
              <a:srgbClr val="FFFFFF"/>
            </a:solidFill>
            <a:prstDash val="solid"/>
            <a:headEnd type="none" w="sm" len="sm"/>
            <a:tailEnd type="none" w="sm" len="sm"/>
          </a:ln>
        </p:spPr>
      </p:sp>
      <p:sp>
        <p:nvSpPr>
          <p:cNvPr id="52" name="AutoShape 52"/>
          <p:cNvSpPr/>
          <p:nvPr/>
        </p:nvSpPr>
        <p:spPr>
          <a:xfrm>
            <a:off x="13651145" y="6672931"/>
            <a:ext cx="1042117" cy="0"/>
          </a:xfrm>
          <a:prstGeom prst="line">
            <a:avLst/>
          </a:prstGeom>
          <a:ln w="38100" cap="flat">
            <a:solidFill>
              <a:srgbClr val="FFFFFF"/>
            </a:solidFill>
            <a:prstDash val="solid"/>
            <a:headEnd type="none" w="sm" len="sm"/>
            <a:tailEnd type="none" w="sm" len="sm"/>
          </a:ln>
        </p:spPr>
      </p:sp>
      <p:grpSp>
        <p:nvGrpSpPr>
          <p:cNvPr id="53" name="Group 53"/>
          <p:cNvGrpSpPr/>
          <p:nvPr/>
        </p:nvGrpSpPr>
        <p:grpSpPr>
          <a:xfrm>
            <a:off x="16716709" y="8350321"/>
            <a:ext cx="1375428" cy="1375428"/>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C9"/>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56" name="AutoShape 56"/>
          <p:cNvSpPr/>
          <p:nvPr/>
        </p:nvSpPr>
        <p:spPr>
          <a:xfrm>
            <a:off x="12843743" y="7510776"/>
            <a:ext cx="4560681" cy="839545"/>
          </a:xfrm>
          <a:prstGeom prst="line">
            <a:avLst/>
          </a:prstGeom>
          <a:ln w="38100" cap="rnd">
            <a:solidFill>
              <a:srgbClr val="ACB8C0"/>
            </a:solidFill>
            <a:prstDash val="solid"/>
            <a:headEnd type="none" w="sm" len="sm"/>
            <a:tailEnd type="arrow" w="med" len="sm"/>
          </a:ln>
        </p:spPr>
      </p:sp>
      <p:sp>
        <p:nvSpPr>
          <p:cNvPr id="57" name="TextBox 57"/>
          <p:cNvSpPr txBox="1"/>
          <p:nvPr/>
        </p:nvSpPr>
        <p:spPr>
          <a:xfrm>
            <a:off x="16832871" y="8604593"/>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08</a:t>
            </a:r>
          </a:p>
        </p:txBody>
      </p:sp>
      <p:sp>
        <p:nvSpPr>
          <p:cNvPr id="58" name="TextBox 58"/>
          <p:cNvSpPr txBox="1"/>
          <p:nvPr/>
        </p:nvSpPr>
        <p:spPr>
          <a:xfrm>
            <a:off x="13661923" y="8319062"/>
            <a:ext cx="3471726" cy="435344"/>
          </a:xfrm>
          <a:prstGeom prst="rect">
            <a:avLst/>
          </a:prstGeom>
        </p:spPr>
        <p:txBody>
          <a:bodyPr lIns="0" tIns="0" rIns="0" bIns="0" rtlCol="0" anchor="t">
            <a:spAutoFit/>
          </a:bodyPr>
          <a:lstStyle/>
          <a:p>
            <a:pPr algn="l">
              <a:lnSpc>
                <a:spcPts val="3619"/>
              </a:lnSpc>
              <a:spcBef>
                <a:spcPct val="0"/>
              </a:spcBef>
            </a:pPr>
            <a:r>
              <a:rPr lang="en-US" sz="2622">
                <a:solidFill>
                  <a:srgbClr val="FFFFFF"/>
                </a:solidFill>
                <a:latin typeface="DM Sans"/>
                <a:ea typeface="DM Sans"/>
                <a:cs typeface="DM Sans"/>
                <a:sym typeface="DM Sans"/>
              </a:rPr>
              <a:t>Alert Generation</a:t>
            </a:r>
          </a:p>
        </p:txBody>
      </p:sp>
      <p:sp>
        <p:nvSpPr>
          <p:cNvPr id="59" name="AutoShape 59"/>
          <p:cNvSpPr/>
          <p:nvPr/>
        </p:nvSpPr>
        <p:spPr>
          <a:xfrm>
            <a:off x="13656534" y="8338112"/>
            <a:ext cx="1042117" cy="0"/>
          </a:xfrm>
          <a:prstGeom prst="line">
            <a:avLst/>
          </a:prstGeom>
          <a:ln w="38100" cap="flat">
            <a:solidFill>
              <a:srgbClr val="FFFFFF"/>
            </a:solidFill>
            <a:prstDash val="solid"/>
            <a:headEnd type="none" w="sm" len="sm"/>
            <a:tailEnd type="none" w="sm" len="sm"/>
          </a:ln>
        </p:spPr>
      </p:sp>
      <p:sp>
        <p:nvSpPr>
          <p:cNvPr id="60" name="AutoShape 60"/>
          <p:cNvSpPr/>
          <p:nvPr/>
        </p:nvSpPr>
        <p:spPr>
          <a:xfrm>
            <a:off x="13656534" y="8766199"/>
            <a:ext cx="1042117" cy="0"/>
          </a:xfrm>
          <a:prstGeom prst="line">
            <a:avLst/>
          </a:prstGeom>
          <a:ln w="38100" cap="flat">
            <a:solidFill>
              <a:srgbClr val="FFFFFF"/>
            </a:solidFill>
            <a:prstDash val="solid"/>
            <a:headEnd type="none" w="sm" len="sm"/>
            <a:tailEnd type="none" w="sm" len="sm"/>
          </a:ln>
        </p:spPr>
      </p:sp>
      <p:sp>
        <p:nvSpPr>
          <p:cNvPr id="61" name="Freeform 61"/>
          <p:cNvSpPr/>
          <p:nvPr/>
        </p:nvSpPr>
        <p:spPr>
          <a:xfrm>
            <a:off x="16118337" y="9725750"/>
            <a:ext cx="2169663" cy="555375"/>
          </a:xfrm>
          <a:custGeom>
            <a:avLst/>
            <a:gdLst/>
            <a:ahLst/>
            <a:cxnLst/>
            <a:rect l="l" t="t" r="r" b="b"/>
            <a:pathLst>
              <a:path w="2169663" h="555375">
                <a:moveTo>
                  <a:pt x="0" y="0"/>
                </a:moveTo>
                <a:lnTo>
                  <a:pt x="2169663" y="0"/>
                </a:lnTo>
                <a:lnTo>
                  <a:pt x="2169663" y="555374"/>
                </a:lnTo>
                <a:lnTo>
                  <a:pt x="0" y="555374"/>
                </a:lnTo>
                <a:lnTo>
                  <a:pt x="0" y="0"/>
                </a:lnTo>
                <a:close/>
              </a:path>
            </a:pathLst>
          </a:custGeom>
          <a:blipFill>
            <a:blip r:embed="rId3">
              <a:alphaModFix amt="70000"/>
            </a:blip>
            <a:stretch>
              <a:fillRect/>
            </a:stretch>
          </a:blipFill>
        </p:spPr>
      </p:sp>
      <p:sp>
        <p:nvSpPr>
          <p:cNvPr id="62" name="TextBox 62"/>
          <p:cNvSpPr txBox="1"/>
          <p:nvPr/>
        </p:nvSpPr>
        <p:spPr>
          <a:xfrm>
            <a:off x="491562" y="8736895"/>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01</a:t>
            </a:r>
          </a:p>
        </p:txBody>
      </p:sp>
      <p:sp>
        <p:nvSpPr>
          <p:cNvPr id="63" name="TextBox 63"/>
          <p:cNvSpPr txBox="1"/>
          <p:nvPr/>
        </p:nvSpPr>
        <p:spPr>
          <a:xfrm>
            <a:off x="1900175" y="8457224"/>
            <a:ext cx="3947924" cy="428087"/>
          </a:xfrm>
          <a:prstGeom prst="rect">
            <a:avLst/>
          </a:prstGeom>
        </p:spPr>
        <p:txBody>
          <a:bodyPr lIns="0" tIns="0" rIns="0" bIns="0" rtlCol="0" anchor="t">
            <a:spAutoFit/>
          </a:bodyPr>
          <a:lstStyle/>
          <a:p>
            <a:pPr algn="ctr">
              <a:lnSpc>
                <a:spcPts val="3619"/>
              </a:lnSpc>
              <a:spcBef>
                <a:spcPct val="0"/>
              </a:spcBef>
            </a:pPr>
            <a:r>
              <a:rPr lang="en-US" sz="2622">
                <a:solidFill>
                  <a:srgbClr val="FFFFFF"/>
                </a:solidFill>
                <a:latin typeface="DM Sans"/>
                <a:ea typeface="DM Sans"/>
                <a:cs typeface="DM Sans"/>
                <a:sym typeface="DM Sans"/>
              </a:rPr>
              <a:t>Start with Data Collection</a:t>
            </a:r>
          </a:p>
        </p:txBody>
      </p:sp>
      <p:sp>
        <p:nvSpPr>
          <p:cNvPr id="64" name="TextBox 64"/>
          <p:cNvSpPr txBox="1"/>
          <p:nvPr/>
        </p:nvSpPr>
        <p:spPr>
          <a:xfrm>
            <a:off x="1905562" y="9009460"/>
            <a:ext cx="3485354" cy="578428"/>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Gather historical </a:t>
            </a:r>
            <a:r>
              <a:rPr lang="en-US" sz="1700" dirty="0" err="1">
                <a:solidFill>
                  <a:srgbClr val="FFFFFF"/>
                </a:solidFill>
                <a:latin typeface="DM Sans"/>
                <a:ea typeface="DM Sans"/>
                <a:cs typeface="DM Sans"/>
                <a:sym typeface="DM Sans"/>
              </a:rPr>
              <a:t>ransaction</a:t>
            </a:r>
            <a:r>
              <a:rPr lang="en-US" sz="1700" dirty="0">
                <a:solidFill>
                  <a:srgbClr val="FFFFFF"/>
                </a:solidFill>
                <a:latin typeface="DM Sans"/>
                <a:ea typeface="DM Sans"/>
                <a:cs typeface="DM Sans"/>
                <a:sym typeface="DM Sans"/>
              </a:rPr>
              <a:t> data</a:t>
            </a:r>
          </a:p>
          <a:p>
            <a:pPr algn="just">
              <a:lnSpc>
                <a:spcPts val="2346"/>
              </a:lnSpc>
              <a:spcBef>
                <a:spcPct val="0"/>
              </a:spcBef>
            </a:pPr>
            <a:r>
              <a:rPr lang="en-US" sz="1700" dirty="0">
                <a:solidFill>
                  <a:srgbClr val="FFFFFF"/>
                </a:solidFill>
                <a:latin typeface="DM Sans"/>
                <a:ea typeface="DM Sans"/>
                <a:cs typeface="DM Sans"/>
                <a:sym typeface="DM Sans"/>
              </a:rPr>
              <a:t>(legitimate and fraudulent)</a:t>
            </a:r>
          </a:p>
        </p:txBody>
      </p:sp>
      <p:sp>
        <p:nvSpPr>
          <p:cNvPr id="65" name="TextBox 65"/>
          <p:cNvSpPr txBox="1"/>
          <p:nvPr/>
        </p:nvSpPr>
        <p:spPr>
          <a:xfrm>
            <a:off x="1919190" y="6853891"/>
            <a:ext cx="2775608" cy="1466088"/>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Clean and organize data,</a:t>
            </a:r>
          </a:p>
          <a:p>
            <a:pPr algn="just">
              <a:lnSpc>
                <a:spcPts val="2346"/>
              </a:lnSpc>
            </a:pPr>
            <a:r>
              <a:rPr lang="en-US" sz="1700" dirty="0">
                <a:solidFill>
                  <a:srgbClr val="FFFFFF"/>
                </a:solidFill>
                <a:latin typeface="DM Sans"/>
                <a:ea typeface="DM Sans"/>
                <a:cs typeface="DM Sans"/>
                <a:sym typeface="DM Sans"/>
              </a:rPr>
              <a:t>Handle missing values and</a:t>
            </a:r>
          </a:p>
          <a:p>
            <a:pPr algn="just">
              <a:lnSpc>
                <a:spcPts val="2346"/>
              </a:lnSpc>
            </a:pPr>
            <a:r>
              <a:rPr lang="en-US" sz="1700" dirty="0">
                <a:solidFill>
                  <a:srgbClr val="FFFFFF"/>
                </a:solidFill>
                <a:latin typeface="DM Sans"/>
                <a:ea typeface="DM Sans"/>
                <a:cs typeface="DM Sans"/>
                <a:sym typeface="DM Sans"/>
              </a:rPr>
              <a:t>normalize.</a:t>
            </a:r>
          </a:p>
          <a:p>
            <a:pPr algn="just">
              <a:lnSpc>
                <a:spcPts val="2346"/>
              </a:lnSpc>
            </a:pPr>
            <a:endParaRPr lang="en-US" sz="1700" dirty="0">
              <a:solidFill>
                <a:srgbClr val="FFFFFF"/>
              </a:solidFill>
              <a:latin typeface="DM Sans"/>
              <a:ea typeface="DM Sans"/>
              <a:cs typeface="DM Sans"/>
              <a:sym typeface="DM Sans"/>
            </a:endParaRPr>
          </a:p>
          <a:p>
            <a:pPr algn="just">
              <a:lnSpc>
                <a:spcPts val="2346"/>
              </a:lnSpc>
              <a:spcBef>
                <a:spcPct val="0"/>
              </a:spcBef>
            </a:pPr>
            <a:endParaRPr lang="en-US" sz="1700" dirty="0">
              <a:solidFill>
                <a:srgbClr val="FFFFFF"/>
              </a:solidFill>
              <a:latin typeface="DM Sans"/>
              <a:ea typeface="DM Sans"/>
              <a:cs typeface="DM Sans"/>
              <a:sym typeface="DM Sans"/>
            </a:endParaRPr>
          </a:p>
        </p:txBody>
      </p:sp>
      <p:sp>
        <p:nvSpPr>
          <p:cNvPr id="66" name="TextBox 66"/>
          <p:cNvSpPr txBox="1"/>
          <p:nvPr/>
        </p:nvSpPr>
        <p:spPr>
          <a:xfrm>
            <a:off x="376331" y="4252191"/>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03</a:t>
            </a:r>
          </a:p>
        </p:txBody>
      </p:sp>
      <p:sp>
        <p:nvSpPr>
          <p:cNvPr id="67" name="TextBox 67"/>
          <p:cNvSpPr txBox="1"/>
          <p:nvPr/>
        </p:nvSpPr>
        <p:spPr>
          <a:xfrm>
            <a:off x="1925423" y="4512056"/>
            <a:ext cx="3038757" cy="1170813"/>
          </a:xfrm>
          <a:prstGeom prst="rect">
            <a:avLst/>
          </a:prstGeom>
        </p:spPr>
        <p:txBody>
          <a:bodyPr lIns="0" tIns="0" rIns="0" bIns="0" rtlCol="0" anchor="t">
            <a:spAutoFit/>
          </a:bodyPr>
          <a:lstStyle/>
          <a:p>
            <a:pPr algn="l">
              <a:lnSpc>
                <a:spcPts val="2346"/>
              </a:lnSpc>
            </a:pPr>
            <a:r>
              <a:rPr lang="en-US" sz="1700">
                <a:solidFill>
                  <a:srgbClr val="FFFFFF"/>
                </a:solidFill>
                <a:latin typeface="DM Sans"/>
                <a:ea typeface="DM Sans"/>
                <a:cs typeface="DM Sans"/>
                <a:sym typeface="DM Sans"/>
              </a:rPr>
              <a:t>Analyzing and visualizing data patterns to understand its characteristics.</a:t>
            </a:r>
          </a:p>
          <a:p>
            <a:pPr algn="l">
              <a:lnSpc>
                <a:spcPts val="2346"/>
              </a:lnSpc>
              <a:spcBef>
                <a:spcPct val="0"/>
              </a:spcBef>
            </a:pPr>
            <a:endParaRPr lang="en-US" sz="1700">
              <a:solidFill>
                <a:srgbClr val="FFFFFF"/>
              </a:solidFill>
              <a:latin typeface="DM Sans"/>
              <a:ea typeface="DM Sans"/>
              <a:cs typeface="DM Sans"/>
              <a:sym typeface="DM Sans"/>
            </a:endParaRPr>
          </a:p>
        </p:txBody>
      </p:sp>
      <p:sp>
        <p:nvSpPr>
          <p:cNvPr id="68" name="TextBox 68"/>
          <p:cNvSpPr txBox="1"/>
          <p:nvPr/>
        </p:nvSpPr>
        <p:spPr>
          <a:xfrm>
            <a:off x="13651145" y="4550156"/>
            <a:ext cx="3065562" cy="580263"/>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Test model accuracy with a</a:t>
            </a:r>
          </a:p>
          <a:p>
            <a:pPr algn="just">
              <a:lnSpc>
                <a:spcPts val="2346"/>
              </a:lnSpc>
              <a:spcBef>
                <a:spcPct val="0"/>
              </a:spcBef>
            </a:pPr>
            <a:r>
              <a:rPr lang="en-US" sz="1700" dirty="0">
                <a:solidFill>
                  <a:srgbClr val="FFFFFF"/>
                </a:solidFill>
                <a:latin typeface="DM Sans"/>
                <a:ea typeface="DM Sans"/>
                <a:cs typeface="DM Sans"/>
                <a:sym typeface="DM Sans"/>
              </a:rPr>
              <a:t> separate dataset.</a:t>
            </a:r>
          </a:p>
        </p:txBody>
      </p:sp>
      <p:sp>
        <p:nvSpPr>
          <p:cNvPr id="69" name="TextBox 69"/>
          <p:cNvSpPr txBox="1"/>
          <p:nvPr/>
        </p:nvSpPr>
        <p:spPr>
          <a:xfrm>
            <a:off x="5080803" y="1745640"/>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04</a:t>
            </a:r>
          </a:p>
        </p:txBody>
      </p:sp>
      <p:sp>
        <p:nvSpPr>
          <p:cNvPr id="70" name="TextBox 70"/>
          <p:cNvSpPr txBox="1"/>
          <p:nvPr/>
        </p:nvSpPr>
        <p:spPr>
          <a:xfrm>
            <a:off x="12271259" y="1745640"/>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05</a:t>
            </a:r>
          </a:p>
        </p:txBody>
      </p:sp>
      <p:sp>
        <p:nvSpPr>
          <p:cNvPr id="71" name="TextBox 71"/>
          <p:cNvSpPr txBox="1"/>
          <p:nvPr/>
        </p:nvSpPr>
        <p:spPr>
          <a:xfrm>
            <a:off x="16805349" y="4107188"/>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06</a:t>
            </a:r>
          </a:p>
        </p:txBody>
      </p:sp>
      <p:sp>
        <p:nvSpPr>
          <p:cNvPr id="72" name="TextBox 72"/>
          <p:cNvSpPr txBox="1"/>
          <p:nvPr/>
        </p:nvSpPr>
        <p:spPr>
          <a:xfrm>
            <a:off x="12271259" y="6392523"/>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07</a:t>
            </a:r>
          </a:p>
        </p:txBody>
      </p:sp>
      <p:sp>
        <p:nvSpPr>
          <p:cNvPr id="73" name="TextBox 73"/>
          <p:cNvSpPr txBox="1"/>
          <p:nvPr/>
        </p:nvSpPr>
        <p:spPr>
          <a:xfrm>
            <a:off x="13656534" y="6778030"/>
            <a:ext cx="3869466" cy="580263"/>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Integrate the model into live system</a:t>
            </a:r>
          </a:p>
          <a:p>
            <a:pPr algn="just">
              <a:lnSpc>
                <a:spcPts val="2346"/>
              </a:lnSpc>
              <a:spcBef>
                <a:spcPct val="0"/>
              </a:spcBef>
            </a:pPr>
            <a:r>
              <a:rPr lang="en-US" sz="1700" dirty="0">
                <a:solidFill>
                  <a:srgbClr val="FFFFFF"/>
                </a:solidFill>
                <a:latin typeface="DM Sans"/>
                <a:ea typeface="DM Sans"/>
                <a:cs typeface="DM Sans"/>
                <a:sym typeface="DM Sans"/>
              </a:rPr>
              <a:t>to monitor live transactions.</a:t>
            </a:r>
          </a:p>
        </p:txBody>
      </p:sp>
      <p:sp>
        <p:nvSpPr>
          <p:cNvPr id="74" name="TextBox 74"/>
          <p:cNvSpPr txBox="1"/>
          <p:nvPr/>
        </p:nvSpPr>
        <p:spPr>
          <a:xfrm>
            <a:off x="13661922" y="8871298"/>
            <a:ext cx="3054785" cy="580263"/>
          </a:xfrm>
          <a:prstGeom prst="rect">
            <a:avLst/>
          </a:prstGeom>
        </p:spPr>
        <p:txBody>
          <a:bodyPr wrap="square" lIns="0" tIns="0" rIns="0" bIns="0" rtlCol="0" anchor="t">
            <a:spAutoFit/>
          </a:bodyPr>
          <a:lstStyle/>
          <a:p>
            <a:pPr algn="just">
              <a:lnSpc>
                <a:spcPts val="2346"/>
              </a:lnSpc>
            </a:pPr>
            <a:r>
              <a:rPr lang="en-US" sz="1700" dirty="0">
                <a:solidFill>
                  <a:srgbClr val="FFFFFF"/>
                </a:solidFill>
                <a:latin typeface="DM Sans"/>
                <a:ea typeface="DM Sans"/>
                <a:cs typeface="DM Sans"/>
                <a:sym typeface="DM Sans"/>
              </a:rPr>
              <a:t>Generate alert for Suspicious</a:t>
            </a:r>
          </a:p>
          <a:p>
            <a:pPr algn="just">
              <a:lnSpc>
                <a:spcPts val="2346"/>
              </a:lnSpc>
              <a:spcBef>
                <a:spcPct val="0"/>
              </a:spcBef>
            </a:pPr>
            <a:r>
              <a:rPr lang="en-US" sz="1700" dirty="0">
                <a:solidFill>
                  <a:srgbClr val="FFFFFF"/>
                </a:solidFill>
                <a:latin typeface="DM Sans"/>
                <a:ea typeface="DM Sans"/>
                <a:cs typeface="DM Sans"/>
                <a:sym typeface="DM Sans"/>
              </a:rPr>
              <a:t>transactions.</a:t>
            </a:r>
          </a:p>
        </p:txBody>
      </p:sp>
      <p:sp>
        <p:nvSpPr>
          <p:cNvPr id="75" name="TextBox 75"/>
          <p:cNvSpPr txBox="1"/>
          <p:nvPr/>
        </p:nvSpPr>
        <p:spPr>
          <a:xfrm>
            <a:off x="7544344" y="3062774"/>
            <a:ext cx="3408342" cy="2145979"/>
          </a:xfrm>
          <a:prstGeom prst="rect">
            <a:avLst/>
          </a:prstGeom>
        </p:spPr>
        <p:txBody>
          <a:bodyPr lIns="0" tIns="0" rIns="0" bIns="0" rtlCol="0" anchor="t">
            <a:spAutoFit/>
          </a:bodyPr>
          <a:lstStyle/>
          <a:p>
            <a:pPr algn="ctr">
              <a:lnSpc>
                <a:spcPts val="8639"/>
              </a:lnSpc>
              <a:spcBef>
                <a:spcPct val="0"/>
              </a:spcBef>
            </a:pPr>
            <a:r>
              <a:rPr lang="en-US" sz="6260" dirty="0">
                <a:solidFill>
                  <a:srgbClr val="FFFFFF">
                    <a:alpha val="81961"/>
                  </a:srgbClr>
                </a:solidFill>
                <a:latin typeface="HK Modular"/>
                <a:ea typeface="HK Modular"/>
                <a:cs typeface="HK Modular"/>
                <a:sym typeface="HK Modular"/>
              </a:rPr>
              <a:t>WORK FLOW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455941" cy="1461373"/>
          </a:xfrm>
          <a:custGeom>
            <a:avLst/>
            <a:gdLst/>
            <a:ahLst/>
            <a:cxnLst/>
            <a:rect l="l" t="t" r="r" b="b"/>
            <a:pathLst>
              <a:path w="1455941" h="1461373">
                <a:moveTo>
                  <a:pt x="0" y="0"/>
                </a:moveTo>
                <a:lnTo>
                  <a:pt x="1455941" y="0"/>
                </a:lnTo>
                <a:lnTo>
                  <a:pt x="1455941" y="1461373"/>
                </a:lnTo>
                <a:lnTo>
                  <a:pt x="0" y="14613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5941" y="281641"/>
            <a:ext cx="6738093" cy="759567"/>
          </a:xfrm>
          <a:custGeom>
            <a:avLst/>
            <a:gdLst/>
            <a:ahLst/>
            <a:cxnLst/>
            <a:rect l="l" t="t" r="r" b="b"/>
            <a:pathLst>
              <a:path w="6738093" h="759567">
                <a:moveTo>
                  <a:pt x="0" y="0"/>
                </a:moveTo>
                <a:lnTo>
                  <a:pt x="6738092" y="0"/>
                </a:lnTo>
                <a:lnTo>
                  <a:pt x="6738092" y="759566"/>
                </a:lnTo>
                <a:lnTo>
                  <a:pt x="0" y="759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388649" y="1028700"/>
            <a:ext cx="12123626" cy="9097448"/>
          </a:xfrm>
          <a:custGeom>
            <a:avLst/>
            <a:gdLst/>
            <a:ahLst/>
            <a:cxnLst/>
            <a:rect l="l" t="t" r="r" b="b"/>
            <a:pathLst>
              <a:path w="12123626" h="9097448">
                <a:moveTo>
                  <a:pt x="0" y="0"/>
                </a:moveTo>
                <a:lnTo>
                  <a:pt x="12123626" y="0"/>
                </a:lnTo>
                <a:lnTo>
                  <a:pt x="12123626" y="9097448"/>
                </a:lnTo>
                <a:lnTo>
                  <a:pt x="0" y="9097448"/>
                </a:lnTo>
                <a:lnTo>
                  <a:pt x="0" y="0"/>
                </a:lnTo>
                <a:close/>
              </a:path>
            </a:pathLst>
          </a:custGeom>
          <a:blipFill>
            <a:blip r:embed="rId7"/>
            <a:stretch>
              <a:fillRect/>
            </a:stretch>
          </a:blipFill>
          <a:ln w="9525" cap="rnd">
            <a:solidFill>
              <a:srgbClr val="FFFBFB"/>
            </a:solidFill>
            <a:prstDash val="solid"/>
            <a:round/>
          </a:ln>
        </p:spPr>
      </p:sp>
      <p:sp>
        <p:nvSpPr>
          <p:cNvPr id="6" name="Freeform 6"/>
          <p:cNvSpPr/>
          <p:nvPr/>
        </p:nvSpPr>
        <p:spPr>
          <a:xfrm>
            <a:off x="15537492" y="946857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8"/>
            <a:stretch>
              <a:fillRect/>
            </a:stretch>
          </a:blipFill>
        </p:spPr>
      </p:sp>
      <p:sp>
        <p:nvSpPr>
          <p:cNvPr id="7" name="TextBox 7"/>
          <p:cNvSpPr txBox="1"/>
          <p:nvPr/>
        </p:nvSpPr>
        <p:spPr>
          <a:xfrm>
            <a:off x="1813599" y="495300"/>
            <a:ext cx="6083429" cy="354584"/>
          </a:xfrm>
          <a:prstGeom prst="rect">
            <a:avLst/>
          </a:prstGeom>
        </p:spPr>
        <p:txBody>
          <a:bodyPr wrap="square" lIns="0" tIns="0" rIns="0" bIns="0" rtlCol="0" anchor="t">
            <a:spAutoFit/>
          </a:bodyPr>
          <a:lstStyle/>
          <a:p>
            <a:pPr algn="ctr">
              <a:lnSpc>
                <a:spcPts val="3080"/>
              </a:lnSpc>
            </a:pPr>
            <a:r>
              <a:rPr lang="en-US" sz="2200" dirty="0">
                <a:solidFill>
                  <a:srgbClr val="FFFFFF"/>
                </a:solidFill>
                <a:latin typeface="HK Modular"/>
                <a:ea typeface="HK Modular"/>
                <a:cs typeface="HK Modular"/>
                <a:sym typeface="HK Modular"/>
              </a:rPr>
              <a:t>Start with Data Collection</a:t>
            </a:r>
          </a:p>
        </p:txBody>
      </p:sp>
      <p:sp>
        <p:nvSpPr>
          <p:cNvPr id="8" name="TextBox 8"/>
          <p:cNvSpPr txBox="1"/>
          <p:nvPr/>
        </p:nvSpPr>
        <p:spPr>
          <a:xfrm>
            <a:off x="155487" y="260047"/>
            <a:ext cx="1144967" cy="781160"/>
          </a:xfrm>
          <a:prstGeom prst="rect">
            <a:avLst/>
          </a:prstGeom>
        </p:spPr>
        <p:txBody>
          <a:bodyPr lIns="0" tIns="0" rIns="0" bIns="0" rtlCol="0" anchor="t">
            <a:spAutoFit/>
          </a:bodyPr>
          <a:lstStyle/>
          <a:p>
            <a:pPr algn="ctr">
              <a:lnSpc>
                <a:spcPts val="6318"/>
              </a:lnSpc>
              <a:spcBef>
                <a:spcPct val="0"/>
              </a:spcBef>
            </a:pPr>
            <a:r>
              <a:rPr lang="en-US" sz="4578">
                <a:solidFill>
                  <a:srgbClr val="F5FFF5"/>
                </a:solidFill>
                <a:latin typeface="HK Modular"/>
                <a:ea typeface="HK Modular"/>
                <a:cs typeface="HK Modular"/>
                <a:sym typeface="HK Modular"/>
              </a:rPr>
              <a:t>01</a:t>
            </a:r>
          </a:p>
        </p:txBody>
      </p:sp>
      <p:sp>
        <p:nvSpPr>
          <p:cNvPr id="9" name="Freeform 9"/>
          <p:cNvSpPr/>
          <p:nvPr/>
        </p:nvSpPr>
        <p:spPr>
          <a:xfrm>
            <a:off x="-139686" y="7191957"/>
            <a:ext cx="3146922" cy="3095043"/>
          </a:xfrm>
          <a:custGeom>
            <a:avLst/>
            <a:gdLst/>
            <a:ahLst/>
            <a:cxnLst/>
            <a:rect l="l" t="t" r="r" b="b"/>
            <a:pathLst>
              <a:path w="3146922" h="3095043">
                <a:moveTo>
                  <a:pt x="0" y="0"/>
                </a:moveTo>
                <a:lnTo>
                  <a:pt x="3146922" y="0"/>
                </a:lnTo>
                <a:lnTo>
                  <a:pt x="3146922" y="3095043"/>
                </a:lnTo>
                <a:lnTo>
                  <a:pt x="0" y="3095043"/>
                </a:lnTo>
                <a:lnTo>
                  <a:pt x="0" y="0"/>
                </a:lnTo>
                <a:close/>
              </a:path>
            </a:pathLst>
          </a:custGeom>
          <a:blipFill>
            <a:blip r:embed="rId9">
              <a:alphaModFix amt="50000"/>
              <a:extLst>
                <a:ext uri="{96DAC541-7B7A-43D3-8B79-37D633B846F1}">
                  <asvg:svgBlip xmlns:asvg="http://schemas.microsoft.com/office/drawing/2016/SVG/main" r:embed="rId10"/>
                </a:ext>
              </a:extLst>
            </a:blip>
            <a:stretch>
              <a:fillRect l="-89280" b="-92453"/>
            </a:stretch>
          </a:blipFill>
        </p:spPr>
      </p:sp>
      <p:sp>
        <p:nvSpPr>
          <p:cNvPr id="10" name="Freeform 10"/>
          <p:cNvSpPr/>
          <p:nvPr/>
        </p:nvSpPr>
        <p:spPr>
          <a:xfrm>
            <a:off x="14790608" y="0"/>
            <a:ext cx="3497392" cy="3234257"/>
          </a:xfrm>
          <a:custGeom>
            <a:avLst/>
            <a:gdLst/>
            <a:ahLst/>
            <a:cxnLst/>
            <a:rect l="l" t="t" r="r" b="b"/>
            <a:pathLst>
              <a:path w="3497392" h="3234257">
                <a:moveTo>
                  <a:pt x="0" y="0"/>
                </a:moveTo>
                <a:lnTo>
                  <a:pt x="3497392" y="0"/>
                </a:lnTo>
                <a:lnTo>
                  <a:pt x="3497392" y="3234257"/>
                </a:lnTo>
                <a:lnTo>
                  <a:pt x="0" y="3234257"/>
                </a:lnTo>
                <a:lnTo>
                  <a:pt x="0" y="0"/>
                </a:lnTo>
                <a:close/>
              </a:path>
            </a:pathLst>
          </a:custGeom>
          <a:blipFill>
            <a:blip r:embed="rId9">
              <a:alphaModFix amt="47000"/>
              <a:extLst>
                <a:ext uri="{96DAC541-7B7A-43D3-8B79-37D633B846F1}">
                  <asvg:svgBlip xmlns:asvg="http://schemas.microsoft.com/office/drawing/2016/SVG/main" r:embed="rId10"/>
                </a:ext>
              </a:extLst>
            </a:blip>
            <a:stretch>
              <a:fillRect t="-84169" r="-70312"/>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0" y="0"/>
            <a:ext cx="1517377" cy="1523039"/>
          </a:xfrm>
          <a:custGeom>
            <a:avLst/>
            <a:gdLst/>
            <a:ahLst/>
            <a:cxnLst/>
            <a:rect l="l" t="t" r="r" b="b"/>
            <a:pathLst>
              <a:path w="1517377" h="1523039">
                <a:moveTo>
                  <a:pt x="0" y="0"/>
                </a:moveTo>
                <a:lnTo>
                  <a:pt x="1517377" y="0"/>
                </a:lnTo>
                <a:lnTo>
                  <a:pt x="1517377" y="1523039"/>
                </a:lnTo>
                <a:lnTo>
                  <a:pt x="0" y="15230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17377" y="269133"/>
            <a:ext cx="6738093" cy="759567"/>
          </a:xfrm>
          <a:custGeom>
            <a:avLst/>
            <a:gdLst/>
            <a:ahLst/>
            <a:cxnLst/>
            <a:rect l="l" t="t" r="r" b="b"/>
            <a:pathLst>
              <a:path w="6738093" h="759567">
                <a:moveTo>
                  <a:pt x="0" y="0"/>
                </a:moveTo>
                <a:lnTo>
                  <a:pt x="6738092" y="0"/>
                </a:lnTo>
                <a:lnTo>
                  <a:pt x="6738092" y="759567"/>
                </a:lnTo>
                <a:lnTo>
                  <a:pt x="0" y="7595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3670" y="1201567"/>
            <a:ext cx="17264330" cy="3655695"/>
          </a:xfrm>
          <a:prstGeom prst="rect">
            <a:avLst/>
          </a:prstGeom>
        </p:spPr>
        <p:txBody>
          <a:bodyPr lIns="0" tIns="0" rIns="0" bIns="0" rtlCol="0" anchor="t">
            <a:spAutoFit/>
          </a:bodyPr>
          <a:lstStyle/>
          <a:p>
            <a:pPr marL="647700" lvl="1" indent="-323850" algn="l">
              <a:lnSpc>
                <a:spcPts val="4140"/>
              </a:lnSpc>
              <a:buFont typeface="Arial"/>
              <a:buChar char="•"/>
            </a:pPr>
            <a:r>
              <a:rPr lang="en-US" sz="3000">
                <a:solidFill>
                  <a:srgbClr val="FFFFFF"/>
                </a:solidFill>
                <a:latin typeface="XB Niloofar"/>
                <a:ea typeface="XB Niloofar"/>
                <a:cs typeface="XB Niloofar"/>
                <a:sym typeface="XB Niloofar"/>
              </a:rPr>
              <a:t>Exploratory Data Analysis (EDA) helped us understand the data structure, find patterns, identify trends, and gain valuable insights from the dataset.</a:t>
            </a:r>
          </a:p>
          <a:p>
            <a:pPr marL="647700" lvl="1" indent="-323850" algn="l">
              <a:lnSpc>
                <a:spcPts val="4140"/>
              </a:lnSpc>
              <a:buFont typeface="Arial"/>
              <a:buChar char="•"/>
            </a:pPr>
            <a:r>
              <a:rPr lang="en-US" sz="3000">
                <a:solidFill>
                  <a:srgbClr val="FFFFFF"/>
                </a:solidFill>
                <a:latin typeface="XB Niloofar"/>
                <a:ea typeface="XB Niloofar"/>
                <a:cs typeface="XB Niloofar"/>
                <a:sym typeface="XB Niloofar"/>
              </a:rPr>
              <a:t>From EDA we analyze, the distribution of each features, checking the correlation between the features .</a:t>
            </a:r>
          </a:p>
          <a:p>
            <a:pPr marL="647700" lvl="1" indent="-323850" algn="l">
              <a:lnSpc>
                <a:spcPts val="4140"/>
              </a:lnSpc>
              <a:buFont typeface="Arial"/>
              <a:buChar char="•"/>
            </a:pPr>
            <a:r>
              <a:rPr lang="en-US" sz="3000">
                <a:solidFill>
                  <a:srgbClr val="FFFFFF"/>
                </a:solidFill>
                <a:latin typeface="XB Niloofar"/>
                <a:ea typeface="XB Niloofar"/>
                <a:cs typeface="XB Niloofar"/>
                <a:sym typeface="XB Niloofar"/>
              </a:rPr>
              <a:t>Using visuals helped us see the data clearly, understand the online transation data relationship with each other, and pinpoint factors that plays vital role in predictions of trasnartion is fraudlent or not.</a:t>
            </a:r>
          </a:p>
          <a:p>
            <a:pPr algn="l">
              <a:lnSpc>
                <a:spcPts val="4140"/>
              </a:lnSpc>
              <a:spcBef>
                <a:spcPct val="0"/>
              </a:spcBef>
            </a:pPr>
            <a:endParaRPr lang="en-US" sz="3000">
              <a:solidFill>
                <a:srgbClr val="FFFFFF"/>
              </a:solidFill>
              <a:latin typeface="XB Niloofar"/>
              <a:ea typeface="XB Niloofar"/>
              <a:cs typeface="XB Niloofar"/>
              <a:sym typeface="XB Niloofar"/>
            </a:endParaRPr>
          </a:p>
        </p:txBody>
      </p:sp>
      <p:sp>
        <p:nvSpPr>
          <p:cNvPr id="6" name="TextBox 6"/>
          <p:cNvSpPr txBox="1"/>
          <p:nvPr/>
        </p:nvSpPr>
        <p:spPr>
          <a:xfrm>
            <a:off x="1254037" y="4800112"/>
            <a:ext cx="17033963" cy="4179570"/>
          </a:xfrm>
          <a:prstGeom prst="rect">
            <a:avLst/>
          </a:prstGeom>
        </p:spPr>
        <p:txBody>
          <a:bodyPr lIns="0" tIns="0" rIns="0" bIns="0" rtlCol="0" anchor="t">
            <a:spAutoFit/>
          </a:bodyPr>
          <a:lstStyle/>
          <a:p>
            <a:pPr algn="l">
              <a:lnSpc>
                <a:spcPts val="4140"/>
              </a:lnSpc>
            </a:pPr>
            <a:r>
              <a:rPr lang="en-US" sz="3000" b="1">
                <a:solidFill>
                  <a:srgbClr val="FF914D"/>
                </a:solidFill>
                <a:latin typeface="XB Niloofar Bold"/>
                <a:ea typeface="XB Niloofar Bold"/>
                <a:cs typeface="XB Niloofar Bold"/>
                <a:sym typeface="XB Niloofar Bold"/>
              </a:rPr>
              <a:t>1. Data Exploration:</a:t>
            </a:r>
          </a:p>
          <a:p>
            <a:pPr marL="647700" lvl="1" indent="-323850" algn="l">
              <a:lnSpc>
                <a:spcPts val="4140"/>
              </a:lnSpc>
              <a:buFont typeface="Arial"/>
              <a:buChar char="•"/>
            </a:pPr>
            <a:r>
              <a:rPr lang="en-US" sz="3000">
                <a:solidFill>
                  <a:srgbClr val="FFFFFF"/>
                </a:solidFill>
                <a:latin typeface="XB Niloofar"/>
                <a:ea typeface="XB Niloofar"/>
                <a:cs typeface="XB Niloofar"/>
                <a:sym typeface="XB Niloofar"/>
              </a:rPr>
              <a:t>Dataset Overview:</a:t>
            </a:r>
          </a:p>
          <a:p>
            <a:pPr marL="1295400" lvl="2" indent="-431800" algn="l">
              <a:lnSpc>
                <a:spcPts val="4140"/>
              </a:lnSpc>
              <a:spcBef>
                <a:spcPct val="0"/>
              </a:spcBef>
              <a:buFont typeface="Arial"/>
              <a:buChar char="⚬"/>
            </a:pPr>
            <a:r>
              <a:rPr lang="en-US" sz="3000">
                <a:solidFill>
                  <a:srgbClr val="FFFFFF"/>
                </a:solidFill>
                <a:latin typeface="XB Niloofar"/>
                <a:ea typeface="XB Niloofar"/>
                <a:cs typeface="XB Niloofar"/>
                <a:sym typeface="XB Niloofar"/>
              </a:rPr>
              <a:t>Contains 11,142 rows and 10 columns.</a:t>
            </a:r>
          </a:p>
          <a:p>
            <a:pPr marL="1295400" lvl="2" indent="-431800" algn="l">
              <a:lnSpc>
                <a:spcPts val="4140"/>
              </a:lnSpc>
              <a:spcBef>
                <a:spcPct val="0"/>
              </a:spcBef>
              <a:buFont typeface="Arial"/>
              <a:buChar char="⚬"/>
            </a:pPr>
            <a:r>
              <a:rPr lang="en-US" sz="3000">
                <a:solidFill>
                  <a:srgbClr val="FFFFFF"/>
                </a:solidFill>
                <a:latin typeface="XB Niloofar"/>
                <a:ea typeface="XB Niloofar"/>
                <a:cs typeface="XB Niloofar"/>
                <a:sym typeface="XB Niloofar"/>
              </a:rPr>
              <a:t>Key features include transaction type, amount, and account balances before and after transactions.</a:t>
            </a:r>
          </a:p>
          <a:p>
            <a:pPr marL="647700" lvl="1" indent="-323850" algn="l">
              <a:lnSpc>
                <a:spcPts val="4140"/>
              </a:lnSpc>
              <a:spcBef>
                <a:spcPct val="0"/>
              </a:spcBef>
              <a:buFont typeface="Arial"/>
              <a:buChar char="•"/>
            </a:pPr>
            <a:r>
              <a:rPr lang="en-US" sz="3000">
                <a:solidFill>
                  <a:srgbClr val="FFFFFF"/>
                </a:solidFill>
                <a:latin typeface="XB Niloofar"/>
                <a:ea typeface="XB Niloofar"/>
                <a:cs typeface="XB Niloofar"/>
                <a:sym typeface="XB Niloofar"/>
              </a:rPr>
              <a:t>Missing Values &amp; Duplicates:</a:t>
            </a:r>
          </a:p>
          <a:p>
            <a:pPr marL="1295400" lvl="2" indent="-431800" algn="l">
              <a:lnSpc>
                <a:spcPts val="4140"/>
              </a:lnSpc>
              <a:spcBef>
                <a:spcPct val="0"/>
              </a:spcBef>
              <a:buFont typeface="Arial"/>
              <a:buChar char="⚬"/>
            </a:pPr>
            <a:r>
              <a:rPr lang="en-US" sz="3000">
                <a:solidFill>
                  <a:srgbClr val="FFFFFF"/>
                </a:solidFill>
                <a:latin typeface="XB Niloofar"/>
                <a:ea typeface="XB Niloofar"/>
                <a:cs typeface="XB Niloofar"/>
                <a:sym typeface="XB Niloofar"/>
              </a:rPr>
              <a:t>Checked for missing values and duplicates:- both are none were significant enough to impact analysis.</a:t>
            </a:r>
          </a:p>
          <a:p>
            <a:pPr algn="l">
              <a:lnSpc>
                <a:spcPts val="4140"/>
              </a:lnSpc>
              <a:spcBef>
                <a:spcPct val="0"/>
              </a:spcBef>
            </a:pPr>
            <a:endParaRPr lang="en-US" sz="3000">
              <a:solidFill>
                <a:srgbClr val="FFFFFF"/>
              </a:solidFill>
              <a:latin typeface="XB Niloofar"/>
              <a:ea typeface="XB Niloofar"/>
              <a:cs typeface="XB Niloofar"/>
              <a:sym typeface="XB Niloofar"/>
            </a:endParaRPr>
          </a:p>
        </p:txBody>
      </p:sp>
      <p:sp>
        <p:nvSpPr>
          <p:cNvPr id="7" name="Freeform 7"/>
          <p:cNvSpPr/>
          <p:nvPr/>
        </p:nvSpPr>
        <p:spPr>
          <a:xfrm>
            <a:off x="14981216" y="0"/>
            <a:ext cx="3306784" cy="3057989"/>
          </a:xfrm>
          <a:custGeom>
            <a:avLst/>
            <a:gdLst/>
            <a:ahLst/>
            <a:cxnLst/>
            <a:rect l="l" t="t" r="r" b="b"/>
            <a:pathLst>
              <a:path w="3306784" h="3057989">
                <a:moveTo>
                  <a:pt x="0" y="0"/>
                </a:moveTo>
                <a:lnTo>
                  <a:pt x="3306784" y="0"/>
                </a:lnTo>
                <a:lnTo>
                  <a:pt x="3306784" y="3057989"/>
                </a:lnTo>
                <a:lnTo>
                  <a:pt x="0" y="3057989"/>
                </a:lnTo>
                <a:lnTo>
                  <a:pt x="0" y="0"/>
                </a:lnTo>
                <a:close/>
              </a:path>
            </a:pathLst>
          </a:custGeom>
          <a:blipFill>
            <a:blip r:embed="rId7">
              <a:alphaModFix amt="47000"/>
              <a:extLst>
                <a:ext uri="{96DAC541-7B7A-43D3-8B79-37D633B846F1}">
                  <asvg:svgBlip xmlns:asvg="http://schemas.microsoft.com/office/drawing/2016/SVG/main" r:embed="rId8"/>
                </a:ext>
              </a:extLst>
            </a:blip>
            <a:stretch>
              <a:fillRect t="-84169" r="-70312"/>
            </a:stretch>
          </a:blipFill>
        </p:spPr>
      </p:sp>
      <p:sp>
        <p:nvSpPr>
          <p:cNvPr id="8" name="Freeform 8"/>
          <p:cNvSpPr/>
          <p:nvPr/>
        </p:nvSpPr>
        <p:spPr>
          <a:xfrm>
            <a:off x="-139686" y="7191957"/>
            <a:ext cx="3146922" cy="3095043"/>
          </a:xfrm>
          <a:custGeom>
            <a:avLst/>
            <a:gdLst/>
            <a:ahLst/>
            <a:cxnLst/>
            <a:rect l="l" t="t" r="r" b="b"/>
            <a:pathLst>
              <a:path w="3146922" h="3095043">
                <a:moveTo>
                  <a:pt x="0" y="0"/>
                </a:moveTo>
                <a:lnTo>
                  <a:pt x="3146922" y="0"/>
                </a:lnTo>
                <a:lnTo>
                  <a:pt x="3146922" y="3095043"/>
                </a:lnTo>
                <a:lnTo>
                  <a:pt x="0" y="3095043"/>
                </a:lnTo>
                <a:lnTo>
                  <a:pt x="0" y="0"/>
                </a:lnTo>
                <a:close/>
              </a:path>
            </a:pathLst>
          </a:custGeom>
          <a:blipFill>
            <a:blip r:embed="rId7">
              <a:alphaModFix amt="50000"/>
              <a:extLst>
                <a:ext uri="{96DAC541-7B7A-43D3-8B79-37D633B846F1}">
                  <asvg:svgBlip xmlns:asvg="http://schemas.microsoft.com/office/drawing/2016/SVG/main" r:embed="rId8"/>
                </a:ext>
              </a:extLst>
            </a:blip>
            <a:stretch>
              <a:fillRect l="-89280" b="-92453"/>
            </a:stretch>
          </a:blipFill>
        </p:spPr>
      </p:sp>
      <p:sp>
        <p:nvSpPr>
          <p:cNvPr id="9" name="Freeform 9"/>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9"/>
            <a:stretch>
              <a:fillRect/>
            </a:stretch>
          </a:blipFill>
        </p:spPr>
      </p:sp>
      <p:sp>
        <p:nvSpPr>
          <p:cNvPr id="10" name="TextBox 10"/>
          <p:cNvSpPr txBox="1"/>
          <p:nvPr/>
        </p:nvSpPr>
        <p:spPr>
          <a:xfrm>
            <a:off x="1782804" y="443494"/>
            <a:ext cx="6207238" cy="372745"/>
          </a:xfrm>
          <a:prstGeom prst="rect">
            <a:avLst/>
          </a:prstGeom>
        </p:spPr>
        <p:txBody>
          <a:bodyPr lIns="0" tIns="0" rIns="0" bIns="0" rtlCol="0" anchor="t">
            <a:spAutoFit/>
          </a:bodyPr>
          <a:lstStyle/>
          <a:p>
            <a:pPr algn="ctr">
              <a:lnSpc>
                <a:spcPts val="3080"/>
              </a:lnSpc>
            </a:pPr>
            <a:r>
              <a:rPr lang="en-US" sz="2200">
                <a:solidFill>
                  <a:srgbClr val="FFFFFF"/>
                </a:solidFill>
                <a:latin typeface="HK Modular"/>
                <a:ea typeface="HK Modular"/>
                <a:cs typeface="HK Modular"/>
                <a:sym typeface="HK Modular"/>
              </a:rPr>
              <a:t>Exploratory Data Analysis</a:t>
            </a:r>
          </a:p>
        </p:txBody>
      </p:sp>
      <p:sp>
        <p:nvSpPr>
          <p:cNvPr id="11" name="TextBox 11"/>
          <p:cNvSpPr txBox="1"/>
          <p:nvPr/>
        </p:nvSpPr>
        <p:spPr>
          <a:xfrm>
            <a:off x="83602" y="315122"/>
            <a:ext cx="1350173" cy="771144"/>
          </a:xfrm>
          <a:prstGeom prst="rect">
            <a:avLst/>
          </a:prstGeom>
        </p:spPr>
        <p:txBody>
          <a:bodyPr lIns="0" tIns="0" rIns="0" bIns="0" rtlCol="0" anchor="t">
            <a:spAutoFit/>
          </a:bodyPr>
          <a:lstStyle/>
          <a:p>
            <a:pPr algn="ctr">
              <a:lnSpc>
                <a:spcPts val="6348"/>
              </a:lnSpc>
              <a:spcBef>
                <a:spcPct val="0"/>
              </a:spcBef>
            </a:pPr>
            <a:r>
              <a:rPr lang="en-US" sz="4600">
                <a:solidFill>
                  <a:srgbClr val="F5FFF5"/>
                </a:solidFill>
                <a:latin typeface="HK Modular"/>
                <a:ea typeface="HK Modular"/>
                <a:cs typeface="HK Modular"/>
                <a:sym typeface="HK Modular"/>
              </a:rPr>
              <a:t>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16" b="-3816"/>
            </a:stretch>
          </a:blipFill>
        </p:spPr>
      </p:sp>
      <p:sp>
        <p:nvSpPr>
          <p:cNvPr id="3" name="Freeform 3"/>
          <p:cNvSpPr/>
          <p:nvPr/>
        </p:nvSpPr>
        <p:spPr>
          <a:xfrm>
            <a:off x="9356031" y="98679"/>
            <a:ext cx="8638650" cy="5010671"/>
          </a:xfrm>
          <a:custGeom>
            <a:avLst/>
            <a:gdLst/>
            <a:ahLst/>
            <a:cxnLst/>
            <a:rect l="l" t="t" r="r" b="b"/>
            <a:pathLst>
              <a:path w="8638650" h="5010671">
                <a:moveTo>
                  <a:pt x="0" y="0"/>
                </a:moveTo>
                <a:lnTo>
                  <a:pt x="8638650" y="0"/>
                </a:lnTo>
                <a:lnTo>
                  <a:pt x="8638650" y="5010671"/>
                </a:lnTo>
                <a:lnTo>
                  <a:pt x="0" y="5010671"/>
                </a:lnTo>
                <a:lnTo>
                  <a:pt x="0" y="0"/>
                </a:lnTo>
                <a:close/>
              </a:path>
            </a:pathLst>
          </a:custGeom>
          <a:blipFill>
            <a:blip r:embed="rId3"/>
            <a:stretch>
              <a:fillRect/>
            </a:stretch>
          </a:blipFill>
        </p:spPr>
      </p:sp>
      <p:sp>
        <p:nvSpPr>
          <p:cNvPr id="4" name="Freeform 4"/>
          <p:cNvSpPr/>
          <p:nvPr/>
        </p:nvSpPr>
        <p:spPr>
          <a:xfrm>
            <a:off x="567721" y="4282888"/>
            <a:ext cx="6675735" cy="5764372"/>
          </a:xfrm>
          <a:custGeom>
            <a:avLst/>
            <a:gdLst/>
            <a:ahLst/>
            <a:cxnLst/>
            <a:rect l="l" t="t" r="r" b="b"/>
            <a:pathLst>
              <a:path w="6675735" h="5764372">
                <a:moveTo>
                  <a:pt x="0" y="0"/>
                </a:moveTo>
                <a:lnTo>
                  <a:pt x="6675735" y="0"/>
                </a:lnTo>
                <a:lnTo>
                  <a:pt x="6675735" y="5764372"/>
                </a:lnTo>
                <a:lnTo>
                  <a:pt x="0" y="5764372"/>
                </a:lnTo>
                <a:lnTo>
                  <a:pt x="0" y="0"/>
                </a:lnTo>
                <a:close/>
              </a:path>
            </a:pathLst>
          </a:custGeom>
          <a:blipFill>
            <a:blip r:embed="rId4"/>
            <a:stretch>
              <a:fillRect/>
            </a:stretch>
          </a:blipFill>
        </p:spPr>
      </p:sp>
      <p:grpSp>
        <p:nvGrpSpPr>
          <p:cNvPr id="5" name="Group 5"/>
          <p:cNvGrpSpPr/>
          <p:nvPr/>
        </p:nvGrpSpPr>
        <p:grpSpPr>
          <a:xfrm>
            <a:off x="7510115" y="5696356"/>
            <a:ext cx="1128199" cy="564100"/>
            <a:chOff x="0" y="0"/>
            <a:chExt cx="812800" cy="406400"/>
          </a:xfrm>
        </p:grpSpPr>
        <p:sp>
          <p:nvSpPr>
            <p:cNvPr id="6" name="Freeform 6"/>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ACB8C0"/>
            </a:solidFill>
          </p:spPr>
        </p:sp>
        <p:sp>
          <p:nvSpPr>
            <p:cNvPr id="7" name="TextBox 7"/>
            <p:cNvSpPr txBox="1"/>
            <p:nvPr/>
          </p:nvSpPr>
          <p:spPr>
            <a:xfrm>
              <a:off x="0" y="-28575"/>
              <a:ext cx="698500" cy="434975"/>
            </a:xfrm>
            <a:prstGeom prst="rect">
              <a:avLst/>
            </a:prstGeom>
          </p:spPr>
          <p:txBody>
            <a:bodyPr lIns="50800" tIns="50800" rIns="50800" bIns="50800" rtlCol="0" anchor="ctr"/>
            <a:lstStyle/>
            <a:p>
              <a:pPr algn="ctr">
                <a:lnSpc>
                  <a:spcPts val="2346"/>
                </a:lnSpc>
              </a:pPr>
              <a:endParaRPr/>
            </a:p>
          </p:txBody>
        </p:sp>
      </p:grpSp>
      <p:sp>
        <p:nvSpPr>
          <p:cNvPr id="8" name="Freeform 8"/>
          <p:cNvSpPr/>
          <p:nvPr/>
        </p:nvSpPr>
        <p:spPr>
          <a:xfrm>
            <a:off x="15575930" y="9368942"/>
            <a:ext cx="2568929" cy="657576"/>
          </a:xfrm>
          <a:custGeom>
            <a:avLst/>
            <a:gdLst/>
            <a:ahLst/>
            <a:cxnLst/>
            <a:rect l="l" t="t" r="r" b="b"/>
            <a:pathLst>
              <a:path w="2568929" h="657576">
                <a:moveTo>
                  <a:pt x="0" y="0"/>
                </a:moveTo>
                <a:lnTo>
                  <a:pt x="2568929" y="0"/>
                </a:lnTo>
                <a:lnTo>
                  <a:pt x="2568929" y="657576"/>
                </a:lnTo>
                <a:lnTo>
                  <a:pt x="0" y="657576"/>
                </a:lnTo>
                <a:lnTo>
                  <a:pt x="0" y="0"/>
                </a:lnTo>
                <a:close/>
              </a:path>
            </a:pathLst>
          </a:custGeom>
          <a:blipFill>
            <a:blip r:embed="rId5"/>
            <a:stretch>
              <a:fillRect/>
            </a:stretch>
          </a:blipFill>
        </p:spPr>
      </p:sp>
      <p:sp>
        <p:nvSpPr>
          <p:cNvPr id="9" name="TextBox 9"/>
          <p:cNvSpPr txBox="1"/>
          <p:nvPr/>
        </p:nvSpPr>
        <p:spPr>
          <a:xfrm>
            <a:off x="254848" y="299726"/>
            <a:ext cx="9476821" cy="2304288"/>
          </a:xfrm>
          <a:prstGeom prst="rect">
            <a:avLst/>
          </a:prstGeom>
        </p:spPr>
        <p:txBody>
          <a:bodyPr lIns="0" tIns="0" rIns="0" bIns="0" rtlCol="0" anchor="t">
            <a:spAutoFit/>
          </a:bodyPr>
          <a:lstStyle/>
          <a:p>
            <a:pPr algn="l">
              <a:lnSpc>
                <a:spcPts val="3747"/>
              </a:lnSpc>
            </a:pPr>
            <a:r>
              <a:rPr lang="en-US" sz="2715" b="1">
                <a:solidFill>
                  <a:srgbClr val="FF914D"/>
                </a:solidFill>
                <a:latin typeface="XB Niloofar Bold"/>
                <a:ea typeface="XB Niloofar Bold"/>
                <a:cs typeface="XB Niloofar Bold"/>
                <a:sym typeface="XB Niloofar Bold"/>
              </a:rPr>
              <a:t>2. Univariate Analysis:</a:t>
            </a:r>
          </a:p>
          <a:p>
            <a:pPr marL="565367" lvl="1" indent="-282683" algn="l">
              <a:lnSpc>
                <a:spcPts val="3613"/>
              </a:lnSpc>
              <a:buFont typeface="Arial"/>
              <a:buChar char="•"/>
            </a:pPr>
            <a:r>
              <a:rPr lang="en-US" sz="2618">
                <a:solidFill>
                  <a:srgbClr val="FFFFFF"/>
                </a:solidFill>
                <a:latin typeface="XB Niloofar"/>
                <a:ea typeface="XB Niloofar"/>
                <a:cs typeface="XB Niloofar"/>
                <a:sym typeface="XB Niloofar"/>
              </a:rPr>
              <a:t>Visualized the distribution of transaction types, </a:t>
            </a:r>
          </a:p>
          <a:p>
            <a:pPr algn="l">
              <a:lnSpc>
                <a:spcPts val="3613"/>
              </a:lnSpc>
              <a:spcBef>
                <a:spcPct val="0"/>
              </a:spcBef>
            </a:pPr>
            <a:r>
              <a:rPr lang="en-US" sz="2618">
                <a:solidFill>
                  <a:srgbClr val="FFFFFF"/>
                </a:solidFill>
                <a:latin typeface="XB Niloofar"/>
                <a:ea typeface="XB Niloofar"/>
                <a:cs typeface="XB Niloofar"/>
                <a:sym typeface="XB Niloofar"/>
              </a:rPr>
              <a:t>        highlighting that cash_out and payment are the most common.</a:t>
            </a:r>
          </a:p>
          <a:p>
            <a:pPr marL="586306" lvl="1" indent="-293153" algn="l">
              <a:lnSpc>
                <a:spcPts val="3747"/>
              </a:lnSpc>
              <a:spcBef>
                <a:spcPct val="0"/>
              </a:spcBef>
              <a:buFont typeface="Arial"/>
              <a:buChar char="•"/>
            </a:pPr>
            <a:r>
              <a:rPr lang="en-US" sz="2715">
                <a:solidFill>
                  <a:srgbClr val="FFFFFF"/>
                </a:solidFill>
                <a:latin typeface="XB Niloofar"/>
                <a:ea typeface="XB Niloofar"/>
                <a:cs typeface="XB Niloofar"/>
                <a:sym typeface="XB Niloofar"/>
              </a:rPr>
              <a:t>Identified that the majority of transactions are not fraudulent.</a:t>
            </a:r>
          </a:p>
          <a:p>
            <a:pPr algn="l">
              <a:lnSpc>
                <a:spcPts val="3747"/>
              </a:lnSpc>
              <a:spcBef>
                <a:spcPct val="0"/>
              </a:spcBef>
            </a:pPr>
            <a:endParaRPr lang="en-US" sz="2715">
              <a:solidFill>
                <a:srgbClr val="FFFFFF"/>
              </a:solidFill>
              <a:latin typeface="XB Niloofar"/>
              <a:ea typeface="XB Niloofar"/>
              <a:cs typeface="XB Niloofar"/>
              <a:sym typeface="XB Niloofar"/>
            </a:endParaRPr>
          </a:p>
        </p:txBody>
      </p:sp>
      <p:sp>
        <p:nvSpPr>
          <p:cNvPr id="10" name="TextBox 10"/>
          <p:cNvSpPr txBox="1"/>
          <p:nvPr/>
        </p:nvSpPr>
        <p:spPr>
          <a:xfrm>
            <a:off x="8638314" y="5319223"/>
            <a:ext cx="8175270" cy="2786253"/>
          </a:xfrm>
          <a:prstGeom prst="rect">
            <a:avLst/>
          </a:prstGeom>
        </p:spPr>
        <p:txBody>
          <a:bodyPr lIns="0" tIns="0" rIns="0" bIns="0" rtlCol="0" anchor="t">
            <a:spAutoFit/>
          </a:bodyPr>
          <a:lstStyle/>
          <a:p>
            <a:pPr marL="582930" lvl="1" indent="-291465" algn="l">
              <a:lnSpc>
                <a:spcPts val="3726"/>
              </a:lnSpc>
              <a:buFont typeface="Arial"/>
              <a:buChar char="•"/>
            </a:pPr>
            <a:r>
              <a:rPr lang="en-US" sz="2700">
                <a:solidFill>
                  <a:srgbClr val="FFFFFF"/>
                </a:solidFill>
                <a:latin typeface="XB Niloofar"/>
                <a:ea typeface="XB Niloofar"/>
                <a:cs typeface="XB Niloofar"/>
                <a:sym typeface="XB Niloofar"/>
              </a:rPr>
              <a:t>We can see that Distribution of Transartion Type in pie chart of.</a:t>
            </a:r>
          </a:p>
          <a:p>
            <a:pPr marL="582930" lvl="1" indent="-291465" algn="l">
              <a:lnSpc>
                <a:spcPts val="3726"/>
              </a:lnSpc>
              <a:buFont typeface="Arial"/>
              <a:buChar char="•"/>
            </a:pPr>
            <a:r>
              <a:rPr lang="en-US" sz="2700">
                <a:solidFill>
                  <a:srgbClr val="FFFFFF"/>
                </a:solidFill>
                <a:latin typeface="XB Niloofar"/>
                <a:ea typeface="XB Niloofar"/>
                <a:cs typeface="XB Niloofar"/>
                <a:sym typeface="XB Niloofar"/>
              </a:rPr>
              <a:t>The percentages for each type will be shown on the slices, making it easy to see which transaction types are most and least common.</a:t>
            </a:r>
          </a:p>
          <a:p>
            <a:pPr algn="l">
              <a:lnSpc>
                <a:spcPts val="3726"/>
              </a:lnSpc>
              <a:spcBef>
                <a:spcPct val="0"/>
              </a:spcBef>
            </a:pPr>
            <a:endParaRPr lang="en-US" sz="2700">
              <a:solidFill>
                <a:srgbClr val="FFFFFF"/>
              </a:solidFill>
              <a:latin typeface="XB Niloofar"/>
              <a:ea typeface="XB Niloofar"/>
              <a:cs typeface="XB Niloofar"/>
              <a:sym typeface="XB Niloof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TotalTime>
  <Words>2166</Words>
  <Application>Microsoft Office PowerPoint</Application>
  <PresentationFormat>Custom</PresentationFormat>
  <Paragraphs>223</Paragraphs>
  <Slides>19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DM Sans Bold</vt:lpstr>
      <vt:lpstr>DM Sans</vt:lpstr>
      <vt:lpstr>HK Modular</vt:lpstr>
      <vt:lpstr>XB Niloofar Bold</vt:lpstr>
      <vt:lpstr>Arial</vt:lpstr>
      <vt:lpstr>XB Niloofar</vt:lpstr>
      <vt:lpstr>DM Sans Italics</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dc:title>
  <cp:lastModifiedBy>kalpesh tarsariya</cp:lastModifiedBy>
  <cp:revision>7</cp:revision>
  <dcterms:created xsi:type="dcterms:W3CDTF">2006-08-16T00:00:00Z</dcterms:created>
  <dcterms:modified xsi:type="dcterms:W3CDTF">2024-10-02T06:39:42Z</dcterms:modified>
  <dc:identifier>DAGRTSI4h7k</dc:identifier>
</cp:coreProperties>
</file>